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3" r:id="rId6"/>
    <p:sldId id="260" r:id="rId7"/>
    <p:sldId id="265" r:id="rId8"/>
    <p:sldId id="264" r:id="rId9"/>
    <p:sldId id="261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67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BB138-3F42-42D8-B9CC-DFE14B35213A}" type="datetimeFigureOut">
              <a:rPr lang="en-GB" smtClean="0"/>
              <a:t>25/06/2017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1AA24-AD7E-470A-A22A-52D5DC22D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93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BIM is a data led approach to the development and maintenance of buildings that has had huge impact over recent years, particularly in construction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1AA24-AD7E-470A-A22A-52D5DC22DAB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011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bg1">
                <a:tint val="90000"/>
              </a:schemeClr>
            </a:gs>
            <a:gs pos="75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08CDB-CFD2-42B7-B7DC-503FC17C58A9}" type="datetime1">
              <a:rPr lang="en-GB" smtClean="0"/>
              <a:t>25/06/2017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BED4-A730-402B-AD5E-005F2043644E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2325541" cy="9361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8302499" y="473812"/>
            <a:ext cx="936103" cy="365760"/>
          </a:xfrm>
        </p:spPr>
        <p:txBody>
          <a:bodyPr/>
          <a:lstStyle/>
          <a:p>
            <a:fld id="{979136B3-B6AE-46B4-BA97-300E184A3D0D}" type="datetime1">
              <a:rPr lang="en-GB" smtClean="0"/>
              <a:t>25/06/2017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6625282" y="3087132"/>
            <a:ext cx="4290537" cy="36576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BED4-A730-402B-AD5E-005F2043644E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95584"/>
            <a:ext cx="1107451" cy="4457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6B2C4-D560-4936-97A1-05287A164F13}" type="datetime1">
              <a:rPr lang="en-GB" smtClean="0"/>
              <a:t>25/06/2017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BED4-A730-402B-AD5E-005F2043644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BC6B-4D45-4C22-906D-5481DACB895C}" type="datetime1">
              <a:rPr lang="en-GB" smtClean="0"/>
              <a:t>25/06/2017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BED4-A730-402B-AD5E-005F2043644E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95584"/>
            <a:ext cx="1107451" cy="4457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D3E1-3892-4B4A-A7F5-4DF79A0B3FBD}" type="datetime1">
              <a:rPr lang="en-GB" smtClean="0"/>
              <a:t>25/06/2017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BED4-A730-402B-AD5E-005F2043644E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95584"/>
            <a:ext cx="1107451" cy="4457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D371-06C3-4646-BD18-91BD5F2C7B9E}" type="datetime1">
              <a:rPr lang="en-GB" smtClean="0"/>
              <a:t>25/06/2017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BED4-A730-402B-AD5E-005F2043644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95584"/>
            <a:ext cx="1107451" cy="4457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092A-F78E-4289-BADE-F747350092C1}" type="datetime1">
              <a:rPr lang="en-GB" smtClean="0"/>
              <a:t>25/06/2017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BED4-A730-402B-AD5E-005F2043644E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95584"/>
            <a:ext cx="1107451" cy="4457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59"/>
            <a:ext cx="8464117" cy="469783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F2EBED4-A730-402B-AD5E-005F2043644E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877310" y="3339160"/>
            <a:ext cx="37864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Game Programming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8260951" y="936320"/>
            <a:ext cx="10191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8E42E45-B49E-4282-9456-15B9DF3FC403}" type="datetime1">
              <a:rPr lang="en-GB" smtClean="0"/>
              <a:t>26/06/2017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n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6000" dirty="0"/>
              <a:t>Adopting Game Technology for Heritage Information Modelling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2097360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tx1"/>
                </a:solidFill>
              </a:rPr>
              <a:t>Calum Sinclair</a:t>
            </a:r>
            <a:r>
              <a:rPr lang="en-GB" baseline="30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, Brian Loranger</a:t>
            </a:r>
            <a:r>
              <a:rPr lang="en-GB" baseline="30000" dirty="0">
                <a:solidFill>
                  <a:schemeClr val="tx1"/>
                </a:solidFill>
              </a:rPr>
              <a:t>2</a:t>
            </a:r>
            <a:r>
              <a:rPr lang="en-GB" dirty="0">
                <a:solidFill>
                  <a:schemeClr val="tx1"/>
                </a:solidFill>
              </a:rPr>
              <a:t>, Daniel Livingstone</a:t>
            </a:r>
            <a:r>
              <a:rPr lang="en-GB" baseline="30000" dirty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baseline="30000" dirty="0">
                <a:solidFill>
                  <a:schemeClr val="tx1"/>
                </a:solidFill>
              </a:rPr>
              <a:t>1</a:t>
            </a:r>
            <a:r>
              <a:rPr lang="en-GB" dirty="0">
                <a:solidFill>
                  <a:schemeClr val="tx1"/>
                </a:solidFill>
              </a:rPr>
              <a:t> WSP UK, </a:t>
            </a:r>
            <a:r>
              <a:rPr lang="en-GB" dirty="0">
                <a:solidFill>
                  <a:schemeClr val="tx1"/>
                </a:solidFill>
              </a:rPr>
              <a:t>www.wsp-pb.com/en/WSP-UK/</a:t>
            </a:r>
            <a:r>
              <a:rPr lang="en-GB" u="sng" dirty="0">
                <a:solidFill>
                  <a:schemeClr val="tx1"/>
                </a:solidFill>
              </a:rPr>
              <a:t> 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baseline="30000" dirty="0">
                <a:solidFill>
                  <a:schemeClr val="tx1"/>
                </a:solidFill>
              </a:rPr>
              <a:t>2</a:t>
            </a:r>
            <a:r>
              <a:rPr lang="en-GB" dirty="0">
                <a:solidFill>
                  <a:schemeClr val="tx1"/>
                </a:solidFill>
              </a:rPr>
              <a:t> School of Simulation &amp; Visualisation,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The Glasgow School of Art, www.gsa.ac.uk/simvis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@</a:t>
            </a:r>
            <a:r>
              <a:rPr lang="en-GB" dirty="0" err="1">
                <a:solidFill>
                  <a:schemeClr val="tx1"/>
                </a:solidFill>
              </a:rPr>
              <a:t>dlivingstone</a:t>
            </a:r>
            <a:r>
              <a:rPr lang="en-GB" dirty="0">
                <a:solidFill>
                  <a:schemeClr val="tx1"/>
                </a:solidFill>
              </a:rPr>
              <a:t>		@</a:t>
            </a:r>
            <a:r>
              <a:rPr lang="en-GB" dirty="0" err="1">
                <a:solidFill>
                  <a:schemeClr val="tx1"/>
                </a:solidFill>
              </a:rPr>
              <a:t>gsofasimvis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81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 &amp; Further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Significant work underway around the world in re-purposing BIM for heritage use-cases</a:t>
            </a:r>
          </a:p>
          <a:p>
            <a:r>
              <a:rPr lang="en-GB" sz="2800" dirty="0"/>
              <a:t>But BIM solutions fundamentally designed from ground up for a different type of use-case and are non-ideal fit for many heritage applications</a:t>
            </a:r>
          </a:p>
          <a:p>
            <a:r>
              <a:rPr lang="en-GB" sz="2800" dirty="0"/>
              <a:t>Balancing the costs and benefits:</a:t>
            </a:r>
          </a:p>
          <a:p>
            <a:pPr lvl="1"/>
            <a:r>
              <a:rPr lang="en-GB" sz="2800" dirty="0"/>
              <a:t>Imperfect adaptation (</a:t>
            </a:r>
            <a:r>
              <a:rPr lang="en-GB" sz="2800" dirty="0" err="1"/>
              <a:t>hBIM</a:t>
            </a:r>
            <a:r>
              <a:rPr lang="en-GB" sz="2800" dirty="0"/>
              <a:t>) </a:t>
            </a:r>
            <a:br>
              <a:rPr lang="en-GB" sz="2800" dirty="0"/>
            </a:br>
            <a:r>
              <a:rPr lang="en-GB" sz="2800" dirty="0"/>
              <a:t>vs Developing a novel HIM platform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BED4-A730-402B-AD5E-005F2043644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000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Information Modelling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3600" dirty="0"/>
              <a:t>BIM – huge impact, esp. in construction</a:t>
            </a:r>
          </a:p>
          <a:p>
            <a:pPr marL="114300" indent="0">
              <a:buNone/>
            </a:pPr>
            <a:r>
              <a:rPr lang="en-GB" sz="3600" dirty="0"/>
              <a:t>Integration of data from building components to complete projects</a:t>
            </a:r>
          </a:p>
          <a:p>
            <a:pPr marL="114300" indent="0">
              <a:buNone/>
            </a:pPr>
            <a:r>
              <a:rPr lang="en-GB" sz="3600" dirty="0"/>
              <a:t>Data rich models support planning, construction &amp; maintenance of new building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BED4-A730-402B-AD5E-005F2043644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708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hBIM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20000" indent="-720000">
              <a:buNone/>
            </a:pPr>
            <a:r>
              <a:rPr lang="en-GB" sz="3200" dirty="0"/>
              <a:t>Recent interest in use of BIM software in Heritage related areas</a:t>
            </a:r>
          </a:p>
          <a:p>
            <a:pPr marL="720000" indent="-720000">
              <a:buNone/>
            </a:pPr>
            <a:r>
              <a:rPr lang="en-GB" sz="3200" dirty="0"/>
              <a:t>Includes support for visualisation</a:t>
            </a:r>
          </a:p>
          <a:p>
            <a:pPr marL="720000" indent="-720000">
              <a:buNone/>
            </a:pPr>
            <a:r>
              <a:rPr lang="en-GB" sz="3200" dirty="0"/>
              <a:t>Recording of conservation and building management data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BED4-A730-402B-AD5E-005F2043644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837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of BIM for Heritage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BIM relies on parts libraries, developed by vendors</a:t>
            </a:r>
          </a:p>
          <a:p>
            <a:r>
              <a:rPr lang="en-GB" sz="2400" dirty="0"/>
              <a:t>These do not exist for heritage buildings, and challenging to develop as parts (e.g. lintels) would be hand made with high degree of individuality and uniqueness in the component parts</a:t>
            </a:r>
          </a:p>
          <a:p>
            <a:r>
              <a:rPr lang="en-GB" sz="2400" dirty="0"/>
              <a:t>BIM ideal for workflow of constructing a building from known parts – workflow of reconstructing a digital model from an existing building considerably different</a:t>
            </a:r>
          </a:p>
          <a:p>
            <a:pPr lvl="1"/>
            <a:r>
              <a:rPr lang="en-GB" sz="2400" dirty="0"/>
              <a:t>Some solutions/methods do exist – c.f. Scan-to-BIM</a:t>
            </a:r>
          </a:p>
          <a:p>
            <a:r>
              <a:rPr lang="en-GB" sz="2600" dirty="0"/>
              <a:t>‘</a:t>
            </a:r>
            <a:r>
              <a:rPr lang="en-GB" sz="2600" dirty="0" err="1"/>
              <a:t>hBIM</a:t>
            </a:r>
            <a:r>
              <a:rPr lang="en-GB" sz="2600" dirty="0"/>
              <a:t>’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BED4-A730-402B-AD5E-005F2043644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10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Heritage Information Modelling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3200" dirty="0"/>
              <a:t>HIM: A different approach to </a:t>
            </a:r>
            <a:r>
              <a:rPr lang="en-GB" sz="3200" dirty="0" err="1"/>
              <a:t>hBIM</a:t>
            </a:r>
            <a:endParaRPr lang="en-GB" sz="3200" dirty="0"/>
          </a:p>
          <a:p>
            <a:r>
              <a:rPr lang="en-GB" sz="3200" dirty="0"/>
              <a:t>Accurate 3D modelling (from scan, or other sources)</a:t>
            </a:r>
          </a:p>
          <a:p>
            <a:r>
              <a:rPr lang="en-GB" sz="3200" dirty="0"/>
              <a:t>Pull information from range of relevant sources</a:t>
            </a:r>
          </a:p>
          <a:p>
            <a:r>
              <a:rPr lang="en-GB" sz="3200" dirty="0"/>
              <a:t>Support upload of additional data in range of media formats</a:t>
            </a:r>
          </a:p>
          <a:p>
            <a:pPr lvl="1"/>
            <a:r>
              <a:rPr lang="en-GB" sz="3000" dirty="0"/>
              <a:t>Extend data beyond physical representation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BED4-A730-402B-AD5E-005F2043644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21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Unreal Based HIM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r>
              <a:rPr lang="en-GB" sz="2400" dirty="0"/>
              <a:t>Prototype of approach based on needs of heritage projects</a:t>
            </a:r>
          </a:p>
          <a:p>
            <a:pPr marL="114300" indent="0">
              <a:buNone/>
            </a:pPr>
            <a:r>
              <a:rPr lang="en-GB" sz="2400" dirty="0"/>
              <a:t>Expert interviews identified use-cases not supported in current generation BIM software solutions:</a:t>
            </a:r>
          </a:p>
          <a:p>
            <a:r>
              <a:rPr lang="en-GB" sz="2400" dirty="0"/>
              <a:t>Community engagement &amp; Co-production</a:t>
            </a:r>
          </a:p>
          <a:p>
            <a:r>
              <a:rPr lang="en-GB" sz="2400" dirty="0"/>
              <a:t>Software design for non-expert users</a:t>
            </a:r>
          </a:p>
          <a:p>
            <a:r>
              <a:rPr lang="en-GB" sz="2400" dirty="0"/>
              <a:t>Improved support for non-technical data</a:t>
            </a:r>
          </a:p>
          <a:p>
            <a:r>
              <a:rPr lang="en-GB" sz="2400" dirty="0"/>
              <a:t>Heritage material libraries</a:t>
            </a:r>
          </a:p>
          <a:p>
            <a:pPr marL="114300" indent="0">
              <a:buNone/>
            </a:pPr>
            <a:r>
              <a:rPr lang="en-GB" sz="2400" dirty="0"/>
              <a:t>Aspects of BIM need replicated:</a:t>
            </a:r>
          </a:p>
          <a:p>
            <a:r>
              <a:rPr lang="en-GB" sz="2400" dirty="0"/>
              <a:t>Linking model to data</a:t>
            </a:r>
          </a:p>
          <a:p>
            <a:r>
              <a:rPr lang="en-GB" sz="2400" dirty="0"/>
              <a:t>Model data to online repositories</a:t>
            </a:r>
          </a:p>
          <a:p>
            <a:pPr marL="114300" indent="0">
              <a:buNone/>
            </a:pPr>
            <a:r>
              <a:rPr lang="en-GB" sz="2400" dirty="0"/>
              <a:t>Prototype developed using Unreal Engine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BED4-A730-402B-AD5E-005F2043644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567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err="1"/>
              <a:t>Provan</a:t>
            </a:r>
            <a:r>
              <a:rPr lang="en-GB" sz="2800" dirty="0"/>
              <a:t> Hall, Glasgow</a:t>
            </a:r>
            <a:br>
              <a:rPr lang="en-GB" sz="2800" dirty="0"/>
            </a:br>
            <a:r>
              <a:rPr lang="en-GB" sz="2800" dirty="0"/>
              <a:t>Scanned by MSc Heritage Visualisation, class of 2016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BED4-A730-402B-AD5E-005F2043644E}" type="slidenum">
              <a:rPr lang="en-GB" smtClean="0"/>
              <a:t>7</a:t>
            </a:fld>
            <a:endParaRPr lang="en-GB"/>
          </a:p>
        </p:txBody>
      </p:sp>
      <p:pic>
        <p:nvPicPr>
          <p:cNvPr id="4" name="Picture 3" descr="T:\Staff\Graphics\Heritage_Visualisation\Images\PH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4649"/>
            <a:ext cx="8488956" cy="471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646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Laser scanning &amp; </a:t>
            </a:r>
            <a:r>
              <a:rPr lang="en-GB" dirty="0" err="1"/>
              <a:t>phototexturing</a:t>
            </a:r>
            <a:r>
              <a:rPr lang="en-GB" dirty="0"/>
              <a:t> can provide photo-realistic 3D models that </a:t>
            </a:r>
            <a:r>
              <a:rPr lang="en-GB" i="1" dirty="0"/>
              <a:t>also</a:t>
            </a:r>
            <a:r>
              <a:rPr lang="en-GB" dirty="0"/>
              <a:t> provide highly accurate 3D </a:t>
            </a:r>
            <a:br>
              <a:rPr lang="en-GB" dirty="0"/>
            </a:br>
            <a:r>
              <a:rPr lang="en-GB" dirty="0"/>
              <a:t>representation of building-as-is</a:t>
            </a:r>
          </a:p>
          <a:p>
            <a:r>
              <a:rPr lang="en-GB" dirty="0"/>
              <a:t>Sub-cm accuracy</a:t>
            </a:r>
          </a:p>
          <a:p>
            <a:r>
              <a:rPr lang="en-GB" dirty="0"/>
              <a:t>Additional processing</a:t>
            </a:r>
            <a:br>
              <a:rPr lang="en-GB" dirty="0"/>
            </a:br>
            <a:r>
              <a:rPr lang="en-GB" dirty="0"/>
              <a:t>to prepare photo-</a:t>
            </a:r>
            <a:br>
              <a:rPr lang="en-GB" dirty="0"/>
            </a:br>
            <a:r>
              <a:rPr lang="en-GB" dirty="0"/>
              <a:t>real model</a:t>
            </a:r>
          </a:p>
          <a:p>
            <a:endParaRPr lang="en-GB" dirty="0"/>
          </a:p>
          <a:p>
            <a:r>
              <a:rPr lang="en-GB" dirty="0"/>
              <a:t>Not always possible</a:t>
            </a:r>
            <a:br>
              <a:rPr lang="en-GB" dirty="0"/>
            </a:br>
            <a:r>
              <a:rPr lang="en-GB" dirty="0"/>
              <a:t>or affordable</a:t>
            </a:r>
            <a:br>
              <a:rPr lang="en-GB" dirty="0"/>
            </a:br>
            <a:r>
              <a:rPr lang="en-GB" dirty="0"/>
              <a:t>c.f. reconstruction </a:t>
            </a:r>
            <a:br>
              <a:rPr lang="en-GB" dirty="0"/>
            </a:br>
            <a:r>
              <a:rPr lang="en-GB" dirty="0"/>
              <a:t>of lost sites with limited</a:t>
            </a:r>
            <a:br>
              <a:rPr lang="en-GB" dirty="0"/>
            </a:br>
            <a:r>
              <a:rPr lang="en-GB" dirty="0"/>
              <a:t>photographic evidence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BED4-A730-402B-AD5E-005F2043644E}" type="slidenum">
              <a:rPr lang="en-GB" smtClean="0"/>
              <a:t>8</a:t>
            </a:fld>
            <a:endParaRPr lang="en-GB"/>
          </a:p>
        </p:txBody>
      </p:sp>
      <p:pic>
        <p:nvPicPr>
          <p:cNvPr id="1029" name="Picture 5" descr="C:\Users\d.livingstone\Documents\My Research\C Sinclair\Calum Sinclair - SGVR\North ran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16832"/>
            <a:ext cx="5652759" cy="423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771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EBED4-A730-402B-AD5E-005F2043644E}" type="slidenum">
              <a:rPr lang="en-GB" smtClean="0"/>
              <a:t>9</a:t>
            </a:fld>
            <a:endParaRPr lang="en-GB"/>
          </a:p>
        </p:txBody>
      </p:sp>
      <p:pic>
        <p:nvPicPr>
          <p:cNvPr id="3" name="short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68448"/>
            <a:ext cx="8449492" cy="4752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69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3210</TotalTime>
  <Words>392</Words>
  <Application>Microsoft Office PowerPoint</Application>
  <PresentationFormat>On-screen Show (4:3)</PresentationFormat>
  <Paragraphs>60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Adjacency</vt:lpstr>
      <vt:lpstr>Adopting Game Technology for Heritage Information Modelling</vt:lpstr>
      <vt:lpstr>Building Information Modelling</vt:lpstr>
      <vt:lpstr>hBIM</vt:lpstr>
      <vt:lpstr>Limitations of BIM for Heritage</vt:lpstr>
      <vt:lpstr>Heritage Information Modelling</vt:lpstr>
      <vt:lpstr>An Unreal Based HIM</vt:lpstr>
      <vt:lpstr>Provan Hall, Glasgow Scanned by MSc Heritage Visualisation, class of 2016</vt:lpstr>
      <vt:lpstr>Scan Data</vt:lpstr>
      <vt:lpstr>PowerPoint Presentation</vt:lpstr>
      <vt:lpstr>Discussion &amp; Further Work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DDS Slides</dc:title>
  <dc:creator>Daniel Livingstone</dc:creator>
  <cp:lastModifiedBy>Livingstone ,Daniel</cp:lastModifiedBy>
  <cp:revision>52</cp:revision>
  <dcterms:created xsi:type="dcterms:W3CDTF">2014-01-27T12:38:17Z</dcterms:created>
  <dcterms:modified xsi:type="dcterms:W3CDTF">2017-06-27T08:13:51Z</dcterms:modified>
</cp:coreProperties>
</file>