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8" r:id="rId2"/>
    <p:sldId id="369" r:id="rId3"/>
    <p:sldId id="310" r:id="rId4"/>
    <p:sldId id="286" r:id="rId5"/>
    <p:sldId id="370" r:id="rId6"/>
    <p:sldId id="372" r:id="rId7"/>
    <p:sldId id="373" r:id="rId8"/>
    <p:sldId id="375" r:id="rId9"/>
    <p:sldId id="376" r:id="rId10"/>
    <p:sldId id="388" r:id="rId11"/>
    <p:sldId id="389" r:id="rId12"/>
    <p:sldId id="384" r:id="rId13"/>
    <p:sldId id="379" r:id="rId14"/>
    <p:sldId id="380" r:id="rId15"/>
    <p:sldId id="315" r:id="rId16"/>
    <p:sldId id="387" r:id="rId17"/>
    <p:sldId id="301" r:id="rId18"/>
    <p:sldId id="362" r:id="rId19"/>
    <p:sldId id="343" r:id="rId20"/>
    <p:sldId id="390" r:id="rId21"/>
    <p:sldId id="269"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98" autoAdjust="0"/>
    <p:restoredTop sz="51744" autoAdjust="0"/>
  </p:normalViewPr>
  <p:slideViewPr>
    <p:cSldViewPr>
      <p:cViewPr varScale="1">
        <p:scale>
          <a:sx n="59" d="100"/>
          <a:sy n="59" d="100"/>
        </p:scale>
        <p:origin x="3012" y="78"/>
      </p:cViewPr>
      <p:guideLst>
        <p:guide orient="horz" pos="2160"/>
        <p:guide pos="2880"/>
      </p:guideLst>
    </p:cSldViewPr>
  </p:slideViewPr>
  <p:notesTextViewPr>
    <p:cViewPr>
      <p:scale>
        <a:sx n="1" d="1"/>
        <a:sy n="1" d="1"/>
      </p:scale>
      <p:origin x="0" y="0"/>
    </p:cViewPr>
  </p:notesTextViewPr>
  <p:sorterViewPr>
    <p:cViewPr>
      <p:scale>
        <a:sx n="100" d="100"/>
        <a:sy n="100" d="100"/>
      </p:scale>
      <p:origin x="0" y="844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C05AB7-1A22-484F-9F7E-B7FFD0A1B538}" type="datetimeFigureOut">
              <a:rPr lang="en-GB" smtClean="0"/>
              <a:t>28/06/2017</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1880E0-F5F1-4298-A4B2-1825A3CD4419}" type="slidenum">
              <a:rPr lang="en-GB" smtClean="0"/>
              <a:t>‹#›</a:t>
            </a:fld>
            <a:endParaRPr lang="en-GB" dirty="0"/>
          </a:p>
        </p:txBody>
      </p:sp>
    </p:spTree>
    <p:extLst>
      <p:ext uri="{BB962C8B-B14F-4D97-AF65-F5344CB8AC3E}">
        <p14:creationId xmlns:p14="http://schemas.microsoft.com/office/powerpoint/2010/main" val="1570532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This paper will present the findings of archival research into the early history and collections of Glasgow School of Art Library, covering the period 1845-1900.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Specific themes will include: the role of the Select Committee on Arts</a:t>
            </a:r>
            <a:r>
              <a:rPr lang="en-GB" sz="1200" kern="1200" baseline="0" dirty="0" smtClean="0">
                <a:solidFill>
                  <a:schemeClr val="tx1"/>
                </a:solidFill>
                <a:effectLst/>
                <a:latin typeface="+mn-lt"/>
                <a:ea typeface="+mn-ea"/>
                <a:cs typeface="+mn-cs"/>
              </a:rPr>
              <a:t> and Manufactures </a:t>
            </a:r>
            <a:r>
              <a:rPr lang="en-GB" sz="1200" kern="1200" dirty="0" smtClean="0">
                <a:solidFill>
                  <a:schemeClr val="tx1"/>
                </a:solidFill>
                <a:effectLst/>
                <a:latin typeface="+mn-lt"/>
                <a:ea typeface="+mn-ea"/>
                <a:cs typeface="+mn-cs"/>
              </a:rPr>
              <a:t>in mandating early design libraries; networks of exchange and patronage between the library of the central School of Design in London and its</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provincial satellites; the role of the 1851 Great Exhibition in early design library classifications and arrangements; and the role of the artist-librarian in 19</a:t>
            </a:r>
            <a:r>
              <a:rPr lang="en-GB" sz="1200" kern="1200" baseline="30000" dirty="0" smtClean="0">
                <a:solidFill>
                  <a:schemeClr val="tx1"/>
                </a:solidFill>
                <a:effectLst/>
                <a:latin typeface="+mn-lt"/>
                <a:ea typeface="+mn-ea"/>
                <a:cs typeface="+mn-cs"/>
              </a:rPr>
              <a:t>th</a:t>
            </a:r>
            <a:r>
              <a:rPr lang="en-GB" sz="1200" kern="1200" dirty="0" smtClean="0">
                <a:solidFill>
                  <a:schemeClr val="tx1"/>
                </a:solidFill>
                <a:effectLst/>
                <a:latin typeface="+mn-lt"/>
                <a:ea typeface="+mn-ea"/>
                <a:cs typeface="+mn-cs"/>
              </a:rPr>
              <a:t> century design libraries.</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a:defRPr/>
            </a:pPr>
            <a:fld id="{BA86B929-7D08-4AC3-AA50-6EA190531E55}" type="slidenum">
              <a:rPr lang="en-GB" smtClean="0"/>
              <a:pPr>
                <a:defRPr/>
              </a:pPr>
              <a:t>1</a:t>
            </a:fld>
            <a:endParaRPr lang="en-GB" dirty="0"/>
          </a:p>
        </p:txBody>
      </p:sp>
    </p:spTree>
    <p:extLst>
      <p:ext uri="{BB962C8B-B14F-4D97-AF65-F5344CB8AC3E}">
        <p14:creationId xmlns:p14="http://schemas.microsoft.com/office/powerpoint/2010/main" val="1358844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Mackintosh’s space is now so synonymous with the GSA library, that it is often overlooked that a collection had existed within the School for many years. </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Indeed, a library is first mentioned in 1847 when the Governors ‘request their fellow citizens to assist them in making additions to the lending library, which is far from being sufficient for the wants of the school; and, as the use of the library is valued highly by the students, it is desirable to extend it as much as possible.’ </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The date of 1847 is significant, for it comes just 2 years after the Glasgow School first opened its doors, and it is clear that within a very short period of time following its foundation the School was actively constructing a library for its students. </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Was this activity uniquely local, or did it arise from wider, more systemic motivations? </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It certainly seems that the presence of a rounded working library was viewed as a key requirement for a successful design education. </a:t>
            </a:r>
          </a:p>
          <a:p>
            <a:pPr marL="171450" indent="-171450">
              <a:buFont typeface="Arial" panose="020B0604020202020204" pitchFamily="34" charset="0"/>
              <a:buChar char="•"/>
            </a:pPr>
            <a:r>
              <a:rPr lang="en-GB" sz="1200" kern="1200" dirty="0" err="1" smtClean="0">
                <a:solidFill>
                  <a:schemeClr val="tx1"/>
                </a:solidFill>
                <a:effectLst/>
                <a:latin typeface="+mn-lt"/>
                <a:ea typeface="+mn-ea"/>
                <a:cs typeface="+mn-cs"/>
              </a:rPr>
              <a:t>Waagen’s</a:t>
            </a:r>
            <a:r>
              <a:rPr lang="en-GB" sz="1200" kern="1200" dirty="0" smtClean="0">
                <a:solidFill>
                  <a:schemeClr val="tx1"/>
                </a:solidFill>
                <a:effectLst/>
                <a:latin typeface="+mn-lt"/>
                <a:ea typeface="+mn-ea"/>
                <a:cs typeface="+mn-cs"/>
              </a:rPr>
              <a:t> evidence to the Select Committee is particularly notable here, for he had observed that the Prussian </a:t>
            </a:r>
            <a:r>
              <a:rPr lang="en-GB" sz="1200" i="1" kern="1200" dirty="0" err="1" smtClean="0">
                <a:solidFill>
                  <a:schemeClr val="tx1"/>
                </a:solidFill>
                <a:effectLst/>
                <a:latin typeface="+mn-lt"/>
                <a:ea typeface="+mn-ea"/>
                <a:cs typeface="+mn-cs"/>
              </a:rPr>
              <a:t>Kunstgewerbeschule</a:t>
            </a:r>
            <a:r>
              <a:rPr lang="en-GB" sz="1200" kern="1200" dirty="0" smtClean="0">
                <a:solidFill>
                  <a:schemeClr val="tx1"/>
                </a:solidFill>
                <a:effectLst/>
                <a:latin typeface="+mn-lt"/>
                <a:ea typeface="+mn-ea"/>
                <a:cs typeface="+mn-cs"/>
              </a:rPr>
              <a:t> had invested in a library ‘of general literature, and of all works relating to the objects of the institution.’ </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Hence, from its own foundation in 1837, the</a:t>
            </a:r>
            <a:r>
              <a:rPr lang="en-GB" sz="1200" kern="1200" baseline="0" dirty="0" smtClean="0">
                <a:solidFill>
                  <a:schemeClr val="tx1"/>
                </a:solidFill>
                <a:effectLst/>
                <a:latin typeface="+mn-lt"/>
                <a:ea typeface="+mn-ea"/>
                <a:cs typeface="+mn-cs"/>
              </a:rPr>
              <a:t> Central</a:t>
            </a:r>
            <a:r>
              <a:rPr lang="en-GB" sz="1200" kern="1200" dirty="0" smtClean="0">
                <a:solidFill>
                  <a:schemeClr val="tx1"/>
                </a:solidFill>
                <a:effectLst/>
                <a:latin typeface="+mn-lt"/>
                <a:ea typeface="+mn-ea"/>
                <a:cs typeface="+mn-cs"/>
              </a:rPr>
              <a:t> School in London</a:t>
            </a:r>
            <a:r>
              <a:rPr lang="en-GB" sz="1200" kern="1200" baseline="0" dirty="0" smtClean="0">
                <a:solidFill>
                  <a:schemeClr val="tx1"/>
                </a:solidFill>
                <a:effectLst/>
                <a:latin typeface="+mn-lt"/>
                <a:ea typeface="+mn-ea"/>
                <a:cs typeface="+mn-cs"/>
              </a:rPr>
              <a:t> had </a:t>
            </a:r>
            <a:r>
              <a:rPr lang="en-GB" sz="1200" kern="1200" dirty="0" smtClean="0">
                <a:solidFill>
                  <a:schemeClr val="tx1"/>
                </a:solidFill>
                <a:effectLst/>
                <a:latin typeface="+mn-lt"/>
                <a:ea typeface="+mn-ea"/>
                <a:cs typeface="+mn-cs"/>
              </a:rPr>
              <a:t>also possessed a library containing a wide range of books, with the aim of ensuring that the craftsperson’s intellectual and aesthetic sensibilities were advanced alongside his practical skills. </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By 1846 for example, Walter </a:t>
            </a:r>
            <a:r>
              <a:rPr lang="en-GB" sz="1200" kern="1200" dirty="0" err="1" smtClean="0">
                <a:solidFill>
                  <a:schemeClr val="tx1"/>
                </a:solidFill>
                <a:effectLst/>
                <a:latin typeface="+mn-lt"/>
                <a:ea typeface="+mn-ea"/>
                <a:cs typeface="+mn-cs"/>
              </a:rPr>
              <a:t>Ruding</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Deverell</a:t>
            </a:r>
            <a:r>
              <a:rPr lang="en-GB" sz="1200" kern="1200" dirty="0" smtClean="0">
                <a:solidFill>
                  <a:schemeClr val="tx1"/>
                </a:solidFill>
                <a:effectLst/>
                <a:latin typeface="+mn-lt"/>
                <a:ea typeface="+mn-ea"/>
                <a:cs typeface="+mn-cs"/>
              </a:rPr>
              <a:t>, then secretary of the London School, reported that it now held a total of eight hundred and fifty books ‘conducive to mental elevation and refinement</a:t>
            </a:r>
            <a:r>
              <a:rPr lang="en-GB" sz="1200" u="none" kern="1200" dirty="0" smtClean="0">
                <a:solidFill>
                  <a:schemeClr val="tx1"/>
                </a:solidFill>
                <a:effectLst/>
                <a:latin typeface="+mn-lt"/>
                <a:ea typeface="+mn-ea"/>
                <a:cs typeface="+mn-cs"/>
              </a:rPr>
              <a:t>’ and covering subjects as wide as fine art, architecture, geometry, optics, perspective, anatomy, design, aesthetics, biography and poetry.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u="none" kern="1200" dirty="0" smtClean="0">
                <a:solidFill>
                  <a:schemeClr val="tx1"/>
                </a:solidFill>
                <a:effectLst/>
                <a:latin typeface="+mn-lt"/>
                <a:ea typeface="+mn-ea"/>
                <a:cs typeface="+mn-cs"/>
              </a:rPr>
              <a:t>This view</a:t>
            </a:r>
            <a:r>
              <a:rPr lang="en-GB" sz="1200" u="none" kern="1200" baseline="0" dirty="0" smtClean="0">
                <a:solidFill>
                  <a:schemeClr val="tx1"/>
                </a:solidFill>
                <a:effectLst/>
                <a:latin typeface="+mn-lt"/>
                <a:ea typeface="+mn-ea"/>
                <a:cs typeface="+mn-cs"/>
              </a:rPr>
              <a:t> is of the now National Art Library in London, though the architecture and layout dates to the later Victorian period.</a:t>
            </a:r>
            <a:endParaRPr lang="en-GB" sz="1200" u="none"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GB" sz="1200" u="non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Unfortunately</a:t>
            </a:r>
            <a:r>
              <a:rPr lang="en-GB" sz="1200" u="none" kern="1200" baseline="0" dirty="0" smtClean="0">
                <a:solidFill>
                  <a:schemeClr val="tx1"/>
                </a:solidFill>
                <a:effectLst/>
                <a:latin typeface="+mn-lt"/>
                <a:ea typeface="+mn-ea"/>
                <a:cs typeface="+mn-cs"/>
              </a:rPr>
              <a:t> for us, a</a:t>
            </a:r>
            <a:r>
              <a:rPr lang="en-GB" sz="1200" u="none" kern="1200" dirty="0" smtClean="0">
                <a:solidFill>
                  <a:schemeClr val="tx1"/>
                </a:solidFill>
                <a:effectLst/>
                <a:latin typeface="+mn-lt"/>
                <a:ea typeface="+mn-ea"/>
                <a:cs typeface="+mn-cs"/>
              </a:rPr>
              <a:t>fter 1847 the</a:t>
            </a:r>
            <a:r>
              <a:rPr lang="en-GB" sz="1200" u="none" kern="1200" baseline="0" dirty="0" smtClean="0">
                <a:solidFill>
                  <a:schemeClr val="tx1"/>
                </a:solidFill>
                <a:effectLst/>
                <a:latin typeface="+mn-lt"/>
                <a:ea typeface="+mn-ea"/>
                <a:cs typeface="+mn-cs"/>
              </a:rPr>
              <a:t> </a:t>
            </a:r>
            <a:r>
              <a:rPr lang="en-GB" sz="1200" u="none" kern="1200" dirty="0" smtClean="0">
                <a:solidFill>
                  <a:schemeClr val="tx1"/>
                </a:solidFill>
                <a:effectLst/>
                <a:latin typeface="+mn-lt"/>
                <a:ea typeface="+mn-ea"/>
                <a:cs typeface="+mn-cs"/>
              </a:rPr>
              <a:t>next mention of the Glasgow</a:t>
            </a:r>
            <a:r>
              <a:rPr lang="en-GB" sz="1200" u="none" kern="1200" baseline="0" dirty="0" smtClean="0">
                <a:solidFill>
                  <a:schemeClr val="tx1"/>
                </a:solidFill>
                <a:effectLst/>
                <a:latin typeface="+mn-lt"/>
                <a:ea typeface="+mn-ea"/>
                <a:cs typeface="+mn-cs"/>
              </a:rPr>
              <a:t> </a:t>
            </a:r>
            <a:r>
              <a:rPr lang="en-GB" sz="1200" u="none" kern="1200" dirty="0" smtClean="0">
                <a:solidFill>
                  <a:schemeClr val="tx1"/>
                </a:solidFill>
                <a:effectLst/>
                <a:latin typeface="+mn-lt"/>
                <a:ea typeface="+mn-ea"/>
                <a:cs typeface="+mn-cs"/>
              </a:rPr>
              <a:t>library does not occur for another 38 years.</a:t>
            </a: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The Governors instructed in the </a:t>
            </a:r>
            <a:r>
              <a:rPr lang="en-GB" sz="1200" i="1" u="none" kern="1200" dirty="0" smtClean="0">
                <a:solidFill>
                  <a:schemeClr val="tx1"/>
                </a:solidFill>
                <a:effectLst/>
                <a:latin typeface="+mn-lt"/>
                <a:ea typeface="+mn-ea"/>
                <a:cs typeface="+mn-cs"/>
              </a:rPr>
              <a:t>Minute Book </a:t>
            </a:r>
            <a:r>
              <a:rPr lang="en-GB" sz="1200" u="none" kern="1200" dirty="0" smtClean="0">
                <a:solidFill>
                  <a:schemeClr val="tx1"/>
                </a:solidFill>
                <a:effectLst/>
                <a:latin typeface="+mn-lt"/>
                <a:ea typeface="+mn-ea"/>
                <a:cs typeface="+mn-cs"/>
              </a:rPr>
              <a:t>of 13 April 1885 that the library’s collections should be properly catalogued, and books given out only under the supervision of a librarian who should be responsible for proper conduct. </a:t>
            </a: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They may have been particularly daunted by the scale of the collections that now presented themselves: by 1887 the </a:t>
            </a:r>
            <a:r>
              <a:rPr lang="en-GB" sz="1200" i="1" u="none" kern="1200" dirty="0" smtClean="0">
                <a:solidFill>
                  <a:schemeClr val="tx1"/>
                </a:solidFill>
                <a:effectLst/>
                <a:latin typeface="+mn-lt"/>
                <a:ea typeface="+mn-ea"/>
                <a:cs typeface="+mn-cs"/>
              </a:rPr>
              <a:t>Annual Report</a:t>
            </a:r>
            <a:r>
              <a:rPr lang="en-GB" sz="1200" u="none" kern="1200" dirty="0" smtClean="0">
                <a:solidFill>
                  <a:schemeClr val="tx1"/>
                </a:solidFill>
                <a:effectLst/>
                <a:latin typeface="+mn-lt"/>
                <a:ea typeface="+mn-ea"/>
                <a:cs typeface="+mn-cs"/>
              </a:rPr>
              <a:t> notes that the library had grown to around 600 volumes. </a:t>
            </a: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A collection of this scale presented a not inconsiderable management burden to the Governors, given the constraints of the School’s accommodation in the Corporation Buildings</a:t>
            </a:r>
            <a:r>
              <a:rPr lang="en-GB" sz="1200" u="none" kern="1200" baseline="0" dirty="0" smtClean="0">
                <a:solidFill>
                  <a:schemeClr val="tx1"/>
                </a:solidFill>
                <a:effectLst/>
                <a:latin typeface="+mn-lt"/>
                <a:ea typeface="+mn-ea"/>
                <a:cs typeface="+mn-cs"/>
              </a:rPr>
              <a:t> </a:t>
            </a:r>
            <a:r>
              <a:rPr lang="en-GB" sz="1200" u="none" kern="1200" dirty="0" smtClean="0">
                <a:solidFill>
                  <a:schemeClr val="tx1"/>
                </a:solidFill>
                <a:effectLst/>
                <a:latin typeface="+mn-lt"/>
                <a:ea typeface="+mn-ea"/>
                <a:cs typeface="+mn-cs"/>
              </a:rPr>
              <a:t>at the time. </a:t>
            </a: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Yet, it is noticeable that the 600 books amassed by Glasgow over this 40 year period remains small when compared to the 850 volumes that </a:t>
            </a:r>
            <a:r>
              <a:rPr lang="en-GB" sz="1200" u="none" kern="1200" dirty="0" err="1" smtClean="0">
                <a:solidFill>
                  <a:schemeClr val="tx1"/>
                </a:solidFill>
                <a:effectLst/>
                <a:latin typeface="+mn-lt"/>
                <a:ea typeface="+mn-ea"/>
                <a:cs typeface="+mn-cs"/>
              </a:rPr>
              <a:t>Deverell</a:t>
            </a:r>
            <a:r>
              <a:rPr lang="en-GB" sz="1200" u="none" kern="1200" dirty="0" smtClean="0">
                <a:solidFill>
                  <a:schemeClr val="tx1"/>
                </a:solidFill>
                <a:effectLst/>
                <a:latin typeface="+mn-lt"/>
                <a:ea typeface="+mn-ea"/>
                <a:cs typeface="+mn-cs"/>
              </a:rPr>
              <a:t> reports as accrued by the London School in just nine years. </a:t>
            </a: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This likely reflects a very real difference in status and budget between the central school in London and its provincial satellites. </a:t>
            </a:r>
          </a:p>
          <a:p>
            <a:pPr marL="171450" indent="-171450">
              <a:buFont typeface="Arial" panose="020B0604020202020204" pitchFamily="34" charset="0"/>
              <a:buChar char="•"/>
            </a:pPr>
            <a:endParaRPr lang="en-GB" sz="1200" u="non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1880E0-F5F1-4298-A4B2-1825A3CD4419}" type="slidenum">
              <a:rPr lang="en-GB" smtClean="0"/>
              <a:t>10</a:t>
            </a:fld>
            <a:endParaRPr lang="en-GB" dirty="0"/>
          </a:p>
        </p:txBody>
      </p:sp>
    </p:spTree>
    <p:extLst>
      <p:ext uri="{BB962C8B-B14F-4D97-AF65-F5344CB8AC3E}">
        <p14:creationId xmlns:p14="http://schemas.microsoft.com/office/powerpoint/2010/main" val="1302084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u="none" kern="1200" dirty="0" smtClean="0">
                <a:solidFill>
                  <a:schemeClr val="tx1"/>
                </a:solidFill>
                <a:effectLst/>
                <a:latin typeface="+mn-lt"/>
                <a:ea typeface="+mn-ea"/>
                <a:cs typeface="+mn-cs"/>
              </a:rPr>
              <a:t>What is clear from the archival evidence, is that the accommodation of the library and its growing collections began to impress upon the Governors during this period.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u="none" kern="1200" dirty="0" smtClean="0">
                <a:solidFill>
                  <a:schemeClr val="tx1"/>
                </a:solidFill>
                <a:effectLst/>
                <a:latin typeface="+mn-lt"/>
                <a:ea typeface="+mn-ea"/>
                <a:cs typeface="+mn-cs"/>
              </a:rPr>
              <a:t>The 1887 </a:t>
            </a:r>
            <a:r>
              <a:rPr lang="en-GB" sz="1200" i="1" u="none" kern="1200" dirty="0" smtClean="0">
                <a:solidFill>
                  <a:schemeClr val="tx1"/>
                </a:solidFill>
                <a:effectLst/>
                <a:latin typeface="+mn-lt"/>
                <a:ea typeface="+mn-ea"/>
                <a:cs typeface="+mn-cs"/>
              </a:rPr>
              <a:t>Annual Report </a:t>
            </a:r>
            <a:r>
              <a:rPr lang="en-GB" sz="1200" u="none" kern="1200" dirty="0" smtClean="0">
                <a:solidFill>
                  <a:schemeClr val="tx1"/>
                </a:solidFill>
                <a:effectLst/>
                <a:latin typeface="+mn-lt"/>
                <a:ea typeface="+mn-ea"/>
                <a:cs typeface="+mn-cs"/>
              </a:rPr>
              <a:t>observes that though the library had been ‘thoroughly overhauled, arranged and catalogued’ and was open during set hours, it had become necessary to use the ladies luncheon room as a reading room.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u="none" kern="1200" dirty="0" smtClean="0">
                <a:solidFill>
                  <a:schemeClr val="tx1"/>
                </a:solidFill>
                <a:effectLst/>
                <a:latin typeface="+mn-lt"/>
                <a:ea typeface="+mn-ea"/>
                <a:cs typeface="+mn-cs"/>
              </a:rPr>
              <a:t>Consequently, the final years of the nineteenth century signal a marked shift in the attention given to both the library and its collections.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u="none" kern="1200" dirty="0" smtClean="0">
                <a:solidFill>
                  <a:schemeClr val="tx1"/>
                </a:solidFill>
                <a:effectLst/>
                <a:latin typeface="+mn-lt"/>
                <a:ea typeface="+mn-ea"/>
                <a:cs typeface="+mn-cs"/>
              </a:rPr>
              <a:t>By 20 March 1893 a Mr Salmon had submitted a draft plan to the Governors for a new library space within the Corporation Buildings that would release the ladies’ luncheon room for its original intended use, and by 1894 the </a:t>
            </a:r>
            <a:r>
              <a:rPr lang="en-GB" sz="1200" i="1" u="none" kern="1200" dirty="0" smtClean="0">
                <a:solidFill>
                  <a:schemeClr val="tx1"/>
                </a:solidFill>
                <a:effectLst/>
                <a:latin typeface="+mn-lt"/>
                <a:ea typeface="+mn-ea"/>
                <a:cs typeface="+mn-cs"/>
              </a:rPr>
              <a:t>Annual Report </a:t>
            </a:r>
            <a:r>
              <a:rPr lang="en-GB" sz="1200" u="none" kern="1200" dirty="0" smtClean="0">
                <a:solidFill>
                  <a:schemeClr val="tx1"/>
                </a:solidFill>
                <a:effectLst/>
                <a:latin typeface="+mn-lt"/>
                <a:ea typeface="+mn-ea"/>
                <a:cs typeface="+mn-cs"/>
              </a:rPr>
              <a:t>noted that ‘a special room has been set aside…, suitably provided with book-cases and tables, where students can consult the books which may aid them in their particular study.’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u="none" kern="1200" dirty="0" smtClean="0">
                <a:solidFill>
                  <a:schemeClr val="tx1"/>
                </a:solidFill>
                <a:effectLst/>
                <a:latin typeface="+mn-lt"/>
                <a:ea typeface="+mn-ea"/>
                <a:cs typeface="+mn-cs"/>
              </a:rPr>
              <a:t>It</a:t>
            </a:r>
            <a:r>
              <a:rPr lang="en-GB" sz="1200" u="none" kern="1200" baseline="0" dirty="0" smtClean="0">
                <a:solidFill>
                  <a:schemeClr val="tx1"/>
                </a:solidFill>
                <a:effectLst/>
                <a:latin typeface="+mn-lt"/>
                <a:ea typeface="+mn-ea"/>
                <a:cs typeface="+mn-cs"/>
              </a:rPr>
              <a:t> </a:t>
            </a:r>
            <a:r>
              <a:rPr lang="en-GB" sz="1200" u="none" kern="1200" dirty="0" smtClean="0">
                <a:solidFill>
                  <a:schemeClr val="tx1"/>
                </a:solidFill>
                <a:effectLst/>
                <a:latin typeface="+mn-lt"/>
                <a:ea typeface="+mn-ea"/>
                <a:cs typeface="+mn-cs"/>
              </a:rPr>
              <a:t>was undoubtedly architect</a:t>
            </a:r>
            <a:r>
              <a:rPr lang="en-GB" sz="1200" u="none" kern="1200" baseline="0" dirty="0" smtClean="0">
                <a:solidFill>
                  <a:schemeClr val="tx1"/>
                </a:solidFill>
                <a:effectLst/>
                <a:latin typeface="+mn-lt"/>
                <a:ea typeface="+mn-ea"/>
                <a:cs typeface="+mn-cs"/>
              </a:rPr>
              <a:t> </a:t>
            </a:r>
            <a:r>
              <a:rPr lang="en-GB" sz="1200" u="none" kern="1200" dirty="0" smtClean="0">
                <a:solidFill>
                  <a:schemeClr val="tx1"/>
                </a:solidFill>
                <a:effectLst/>
                <a:latin typeface="+mn-lt"/>
                <a:ea typeface="+mn-ea"/>
                <a:cs typeface="+mn-cs"/>
              </a:rPr>
              <a:t>William Forrest Salmon who produced these plans,</a:t>
            </a:r>
            <a:r>
              <a:rPr lang="en-GB" sz="1200" u="none" kern="1200" baseline="0" dirty="0" smtClean="0">
                <a:solidFill>
                  <a:schemeClr val="tx1"/>
                </a:solidFill>
                <a:effectLst/>
                <a:latin typeface="+mn-lt"/>
                <a:ea typeface="+mn-ea"/>
                <a:cs typeface="+mn-cs"/>
              </a:rPr>
              <a:t> for </a:t>
            </a:r>
            <a:r>
              <a:rPr lang="en-GB" sz="1200" u="none" kern="1200" dirty="0" smtClean="0">
                <a:solidFill>
                  <a:schemeClr val="tx1"/>
                </a:solidFill>
                <a:effectLst/>
                <a:latin typeface="+mn-lt"/>
                <a:ea typeface="+mn-ea"/>
                <a:cs typeface="+mn-cs"/>
              </a:rPr>
              <a:t>a few years later in 1909-1910 he</a:t>
            </a:r>
            <a:r>
              <a:rPr lang="en-GB" sz="1200" u="none" kern="1200" baseline="0" dirty="0" smtClean="0">
                <a:solidFill>
                  <a:schemeClr val="tx1"/>
                </a:solidFill>
                <a:effectLst/>
                <a:latin typeface="+mn-lt"/>
                <a:ea typeface="+mn-ea"/>
                <a:cs typeface="+mn-cs"/>
              </a:rPr>
              <a:t> i</a:t>
            </a:r>
            <a:r>
              <a:rPr lang="en-GB" sz="1200" u="none" kern="1200" dirty="0" smtClean="0">
                <a:solidFill>
                  <a:schemeClr val="tx1"/>
                </a:solidFill>
                <a:effectLst/>
                <a:latin typeface="+mn-lt"/>
                <a:ea typeface="+mn-ea"/>
                <a:cs typeface="+mn-cs"/>
              </a:rPr>
              <a:t>s recorded as sitting on the Library and Materials Sub-Committee.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u="none" kern="1200" dirty="0" smtClean="0">
                <a:solidFill>
                  <a:schemeClr val="tx1"/>
                </a:solidFill>
                <a:effectLst/>
                <a:latin typeface="+mn-lt"/>
                <a:ea typeface="+mn-ea"/>
                <a:cs typeface="+mn-cs"/>
              </a:rPr>
              <a:t>This image of him is taken from the periodical</a:t>
            </a:r>
            <a:r>
              <a:rPr lang="en-GB" sz="1200" u="none" kern="1200" baseline="0" dirty="0" smtClean="0">
                <a:solidFill>
                  <a:schemeClr val="tx1"/>
                </a:solidFill>
                <a:effectLst/>
                <a:latin typeface="+mn-lt"/>
                <a:ea typeface="+mn-ea"/>
                <a:cs typeface="+mn-cs"/>
              </a:rPr>
              <a:t> </a:t>
            </a:r>
            <a:r>
              <a:rPr lang="en-GB" sz="1200" u="none" kern="1200" dirty="0" smtClean="0">
                <a:solidFill>
                  <a:schemeClr val="tx1"/>
                </a:solidFill>
                <a:effectLst/>
                <a:latin typeface="+mn-lt"/>
                <a:ea typeface="+mn-ea"/>
                <a:cs typeface="+mn-cs"/>
              </a:rPr>
              <a:t>Quiz in July</a:t>
            </a:r>
            <a:r>
              <a:rPr lang="en-GB" sz="1200" u="none" kern="1200" baseline="0" dirty="0" smtClean="0">
                <a:solidFill>
                  <a:schemeClr val="tx1"/>
                </a:solidFill>
                <a:effectLst/>
                <a:latin typeface="+mn-lt"/>
                <a:ea typeface="+mn-ea"/>
                <a:cs typeface="+mn-cs"/>
              </a:rPr>
              <a:t> 1893</a:t>
            </a:r>
            <a:endParaRPr lang="en-GB" sz="1200" u="non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1880E0-F5F1-4298-A4B2-1825A3CD4419}" type="slidenum">
              <a:rPr lang="en-GB" smtClean="0"/>
              <a:t>11</a:t>
            </a:fld>
            <a:endParaRPr lang="en-GB" dirty="0"/>
          </a:p>
        </p:txBody>
      </p:sp>
    </p:spTree>
    <p:extLst>
      <p:ext uri="{BB962C8B-B14F-4D97-AF65-F5344CB8AC3E}">
        <p14:creationId xmlns:p14="http://schemas.microsoft.com/office/powerpoint/2010/main" val="3324233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Salmon’s new space seems to have acted as a catalyst</a:t>
            </a:r>
            <a:r>
              <a:rPr lang="en-GB" sz="1200" u="none" kern="1200" baseline="0" dirty="0" smtClean="0">
                <a:solidFill>
                  <a:schemeClr val="tx1"/>
                </a:solidFill>
                <a:effectLst/>
                <a:latin typeface="+mn-lt"/>
                <a:ea typeface="+mn-ea"/>
                <a:cs typeface="+mn-cs"/>
              </a:rPr>
              <a:t> for the employment of the School’s first Librarian in that same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u="none" kern="1200" dirty="0" smtClean="0">
                <a:solidFill>
                  <a:schemeClr val="tx1"/>
                </a:solidFill>
                <a:effectLst/>
                <a:latin typeface="+mn-lt"/>
                <a:ea typeface="+mn-ea"/>
                <a:cs typeface="+mn-cs"/>
              </a:rPr>
              <a:t>James Joseph Francis Xavier King, was an artist and lecturer at the School who had exhibited</a:t>
            </a:r>
            <a:r>
              <a:rPr lang="en-GB" sz="1200" u="none" kern="1200" baseline="0" dirty="0" smtClean="0">
                <a:solidFill>
                  <a:schemeClr val="tx1"/>
                </a:solidFill>
                <a:effectLst/>
                <a:latin typeface="+mn-lt"/>
                <a:ea typeface="+mn-ea"/>
                <a:cs typeface="+mn-cs"/>
              </a:rPr>
              <a:t> with the </a:t>
            </a:r>
            <a:r>
              <a:rPr lang="en-GB" sz="1200" u="none" kern="1200" dirty="0" smtClean="0">
                <a:solidFill>
                  <a:schemeClr val="tx1"/>
                </a:solidFill>
                <a:effectLst/>
                <a:latin typeface="+mn-lt"/>
                <a:ea typeface="+mn-ea"/>
                <a:cs typeface="+mn-cs"/>
              </a:rPr>
              <a:t>Glasgow Institute of the Fine Arts between 1885 and 1891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u="none" kern="1200" dirty="0" smtClean="0">
                <a:solidFill>
                  <a:schemeClr val="tx1"/>
                </a:solidFill>
                <a:effectLst/>
                <a:latin typeface="+mn-lt"/>
                <a:ea typeface="+mn-ea"/>
                <a:cs typeface="+mn-cs"/>
              </a:rPr>
              <a:t>This portrait of King by</a:t>
            </a:r>
            <a:r>
              <a:rPr lang="en-GB" sz="1200" u="none" kern="1200" baseline="0" dirty="0" smtClean="0">
                <a:solidFill>
                  <a:schemeClr val="tx1"/>
                </a:solidFill>
                <a:effectLst/>
                <a:latin typeface="+mn-lt"/>
                <a:ea typeface="+mn-ea"/>
                <a:cs typeface="+mn-cs"/>
              </a:rPr>
              <a:t> David Forrester Wilson dates to 1907 and sits in the Hunterian in Glasgow</a:t>
            </a:r>
            <a:endParaRPr lang="en-GB" sz="1200" u="none"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GB" sz="1200" u="non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When appointing William Henry James </a:t>
            </a:r>
            <a:r>
              <a:rPr lang="en-GB" sz="1200" u="none" kern="1200" dirty="0" err="1" smtClean="0">
                <a:solidFill>
                  <a:schemeClr val="tx1"/>
                </a:solidFill>
                <a:effectLst/>
                <a:latin typeface="+mn-lt"/>
                <a:ea typeface="+mn-ea"/>
                <a:cs typeface="+mn-cs"/>
              </a:rPr>
              <a:t>Weale</a:t>
            </a:r>
            <a:r>
              <a:rPr lang="en-GB" sz="1200" u="none" kern="1200" dirty="0" smtClean="0">
                <a:solidFill>
                  <a:schemeClr val="tx1"/>
                </a:solidFill>
                <a:effectLst/>
                <a:latin typeface="+mn-lt"/>
                <a:ea typeface="+mn-ea"/>
                <a:cs typeface="+mn-cs"/>
              </a:rPr>
              <a:t> librarian at the London School in 1890, it was his background as an art historian, rather than a librarian, that qualified him for the position.</a:t>
            </a: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Taking its cue from London, the role of librarian at the GSA was similarly assigned; indeed, a qualification from the then Library Association became a prerequisite from</a:t>
            </a:r>
            <a:r>
              <a:rPr lang="en-GB" sz="1200" u="none" kern="1200" baseline="0" dirty="0" smtClean="0">
                <a:solidFill>
                  <a:schemeClr val="tx1"/>
                </a:solidFill>
                <a:effectLst/>
                <a:latin typeface="+mn-lt"/>
                <a:ea typeface="+mn-ea"/>
                <a:cs typeface="+mn-cs"/>
              </a:rPr>
              <a:t> </a:t>
            </a:r>
            <a:r>
              <a:rPr lang="en-GB" sz="1200" u="none" kern="1200" dirty="0" smtClean="0">
                <a:solidFill>
                  <a:schemeClr val="tx1"/>
                </a:solidFill>
                <a:effectLst/>
                <a:latin typeface="+mn-lt"/>
                <a:ea typeface="+mn-ea"/>
                <a:cs typeface="+mn-cs"/>
              </a:rPr>
              <a:t>November 1950 only, following the insistence of the Scottish Education Department. </a:t>
            </a: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Up until then the role of librarian was most often occupied by an artist</a:t>
            </a:r>
            <a:r>
              <a:rPr lang="en-GB" sz="1200" u="none" kern="1200" baseline="0" dirty="0" smtClean="0">
                <a:solidFill>
                  <a:schemeClr val="tx1"/>
                </a:solidFill>
                <a:effectLst/>
                <a:latin typeface="+mn-lt"/>
                <a:ea typeface="+mn-ea"/>
                <a:cs typeface="+mn-cs"/>
              </a:rPr>
              <a:t> or </a:t>
            </a:r>
            <a:r>
              <a:rPr lang="en-GB" sz="1200" u="none" kern="1200" dirty="0" smtClean="0">
                <a:solidFill>
                  <a:schemeClr val="tx1"/>
                </a:solidFill>
                <a:effectLst/>
                <a:latin typeface="+mn-lt"/>
                <a:ea typeface="+mn-ea"/>
                <a:cs typeface="+mn-cs"/>
              </a:rPr>
              <a:t>designer. </a:t>
            </a: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During this early period, the role was not well formalised, and the librarian would be expected to perform other duties within the School, sometimes of an administrative nature, but often within the teaching staff.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u="none"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u="none" kern="1200" dirty="0" smtClean="0">
                <a:solidFill>
                  <a:schemeClr val="tx1"/>
                </a:solidFill>
                <a:effectLst/>
                <a:latin typeface="+mn-lt"/>
                <a:ea typeface="+mn-ea"/>
                <a:cs typeface="+mn-cs"/>
              </a:rPr>
              <a:t>King is first mentioned in connection with the library on 21 September 1893, and by 1894 the </a:t>
            </a:r>
            <a:r>
              <a:rPr lang="en-GB" sz="1200" i="1" u="none" kern="1200" dirty="0" smtClean="0">
                <a:solidFill>
                  <a:schemeClr val="tx1"/>
                </a:solidFill>
                <a:effectLst/>
                <a:latin typeface="+mn-lt"/>
                <a:ea typeface="+mn-ea"/>
                <a:cs typeface="+mn-cs"/>
              </a:rPr>
              <a:t>Annual Report</a:t>
            </a:r>
            <a:r>
              <a:rPr lang="en-GB" sz="1200" u="none" kern="1200" dirty="0" smtClean="0">
                <a:solidFill>
                  <a:schemeClr val="tx1"/>
                </a:solidFill>
                <a:effectLst/>
                <a:latin typeface="+mn-lt"/>
                <a:ea typeface="+mn-ea"/>
                <a:cs typeface="+mn-cs"/>
              </a:rPr>
              <a:t> observed that the library ‘has been put into good order’ under his superintendence.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u="none" kern="1200" dirty="0" smtClean="0">
                <a:solidFill>
                  <a:schemeClr val="tx1"/>
                </a:solidFill>
                <a:effectLst/>
                <a:latin typeface="+mn-lt"/>
                <a:ea typeface="+mn-ea"/>
                <a:cs typeface="+mn-cs"/>
              </a:rPr>
              <a:t>In</a:t>
            </a:r>
            <a:r>
              <a:rPr lang="en-GB" sz="1200" u="none" kern="1200" baseline="0" dirty="0" smtClean="0">
                <a:solidFill>
                  <a:schemeClr val="tx1"/>
                </a:solidFill>
                <a:effectLst/>
                <a:latin typeface="+mn-lt"/>
                <a:ea typeface="+mn-ea"/>
                <a:cs typeface="+mn-cs"/>
              </a:rPr>
              <a:t> 1902, t</a:t>
            </a:r>
            <a:r>
              <a:rPr lang="en-GB" sz="1200" u="none" kern="1200" dirty="0" smtClean="0">
                <a:solidFill>
                  <a:schemeClr val="tx1"/>
                </a:solidFill>
                <a:effectLst/>
                <a:latin typeface="+mn-lt"/>
                <a:ea typeface="+mn-ea"/>
                <a:cs typeface="+mn-cs"/>
              </a:rPr>
              <a:t>he Governors took the opportunity to formalise his role as the ‘care of books, preparation of catalogue, binding books, delivering and reception of books to and from students, and any other relevant and incumbent duties’, the whole to be done ‘in association and under the direction of the Head Master’ (the titular role was rebadged Director from 1904 onwards).</a:t>
            </a: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King appears to have enjoyed his library work, and even to have preferred it to</a:t>
            </a:r>
            <a:r>
              <a:rPr lang="en-GB" sz="1200" u="none" kern="1200" baseline="0" dirty="0" smtClean="0">
                <a:solidFill>
                  <a:schemeClr val="tx1"/>
                </a:solidFill>
                <a:effectLst/>
                <a:latin typeface="+mn-lt"/>
                <a:ea typeface="+mn-ea"/>
                <a:cs typeface="+mn-cs"/>
              </a:rPr>
              <a:t> his other duties, which included </a:t>
            </a:r>
            <a:r>
              <a:rPr lang="en-US" sz="1200" u="none" kern="1200" dirty="0" smtClean="0">
                <a:solidFill>
                  <a:schemeClr val="tx1"/>
                </a:solidFill>
                <a:effectLst/>
                <a:latin typeface="+mn-lt"/>
                <a:ea typeface="+mn-ea"/>
                <a:cs typeface="+mn-cs"/>
              </a:rPr>
              <a:t>looking after the School property, safe-keeping student work, preparing works for exhibition and inspection by the Masters, and engaging life models.</a:t>
            </a:r>
          </a:p>
        </p:txBody>
      </p:sp>
      <p:sp>
        <p:nvSpPr>
          <p:cNvPr id="4" name="Slide Number Placeholder 3"/>
          <p:cNvSpPr>
            <a:spLocks noGrp="1"/>
          </p:cNvSpPr>
          <p:nvPr>
            <p:ph type="sldNum" sz="quarter" idx="10"/>
          </p:nvPr>
        </p:nvSpPr>
        <p:spPr/>
        <p:txBody>
          <a:bodyPr/>
          <a:lstStyle/>
          <a:p>
            <a:fld id="{671880E0-F5F1-4298-A4B2-1825A3CD4419}" type="slidenum">
              <a:rPr lang="en-GB" smtClean="0"/>
              <a:t>12</a:t>
            </a:fld>
            <a:endParaRPr lang="en-GB" dirty="0"/>
          </a:p>
        </p:txBody>
      </p:sp>
    </p:spTree>
    <p:extLst>
      <p:ext uri="{BB962C8B-B14F-4D97-AF65-F5344CB8AC3E}">
        <p14:creationId xmlns:p14="http://schemas.microsoft.com/office/powerpoint/2010/main" val="1776190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1899 saw the completion of the first stage of Mackintosh’s new accommodation for the School, and the library, under</a:t>
            </a:r>
            <a:r>
              <a:rPr lang="en-GB" sz="1200" u="none" kern="1200" baseline="0" dirty="0" smtClean="0">
                <a:solidFill>
                  <a:schemeClr val="tx1"/>
                </a:solidFill>
                <a:effectLst/>
                <a:latin typeface="+mn-lt"/>
                <a:ea typeface="+mn-ea"/>
                <a:cs typeface="+mn-cs"/>
              </a:rPr>
              <a:t> King’s superintendence,</a:t>
            </a:r>
            <a:r>
              <a:rPr lang="en-GB" sz="1200" u="none" kern="1200" dirty="0" smtClean="0">
                <a:solidFill>
                  <a:schemeClr val="tx1"/>
                </a:solidFill>
                <a:effectLst/>
                <a:latin typeface="+mn-lt"/>
                <a:ea typeface="+mn-ea"/>
                <a:cs typeface="+mn-cs"/>
              </a:rPr>
              <a:t> moved</a:t>
            </a:r>
            <a:r>
              <a:rPr lang="en-GB" sz="1200" u="none" kern="1200" baseline="0" dirty="0" smtClean="0">
                <a:solidFill>
                  <a:schemeClr val="tx1"/>
                </a:solidFill>
                <a:effectLst/>
                <a:latin typeface="+mn-lt"/>
                <a:ea typeface="+mn-ea"/>
                <a:cs typeface="+mn-cs"/>
              </a:rPr>
              <a:t> i</a:t>
            </a:r>
            <a:r>
              <a:rPr lang="en-GB" sz="1200" u="none" kern="1200" dirty="0" smtClean="0">
                <a:solidFill>
                  <a:schemeClr val="tx1"/>
                </a:solidFill>
                <a:effectLst/>
                <a:latin typeface="+mn-lt"/>
                <a:ea typeface="+mn-ea"/>
                <a:cs typeface="+mn-cs"/>
              </a:rPr>
              <a:t>nto the first-floor where it was to reside for the next ten years</a:t>
            </a:r>
            <a:r>
              <a:rPr lang="en-GB" sz="1200" u="none" kern="1200" baseline="0" dirty="0" smtClean="0">
                <a:solidFill>
                  <a:schemeClr val="tx1"/>
                </a:solidFill>
                <a:effectLst/>
                <a:latin typeface="+mn-lt"/>
                <a:ea typeface="+mn-ea"/>
                <a:cs typeface="+mn-cs"/>
              </a:rPr>
              <a:t> whilst the west extension was completed</a:t>
            </a:r>
            <a:endParaRPr lang="en-GB" sz="1200" u="non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An undated but contemporary photograph taken by T. &amp; R. Annan shows an antique drawing class taking place against the backdrop of library bookcases extending along the east wall.</a:t>
            </a: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Probably the same cases designed by Salmon for the Corporation Buildings, they were subsequently recorded on 29 September 1909 as moving to Mackintosh’s newly opened library where they likely occupied the north gallery. </a:t>
            </a: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Mackintosh himself had not designed cases for these walls in his plans, and their origin had been unclear.</a:t>
            </a:r>
          </a:p>
        </p:txBody>
      </p:sp>
      <p:sp>
        <p:nvSpPr>
          <p:cNvPr id="4" name="Slide Number Placeholder 3"/>
          <p:cNvSpPr>
            <a:spLocks noGrp="1"/>
          </p:cNvSpPr>
          <p:nvPr>
            <p:ph type="sldNum" sz="quarter" idx="10"/>
          </p:nvPr>
        </p:nvSpPr>
        <p:spPr/>
        <p:txBody>
          <a:bodyPr/>
          <a:lstStyle/>
          <a:p>
            <a:fld id="{671880E0-F5F1-4298-A4B2-1825A3CD4419}" type="slidenum">
              <a:rPr lang="en-GB" smtClean="0"/>
              <a:t>13</a:t>
            </a:fld>
            <a:endParaRPr lang="en-GB" dirty="0"/>
          </a:p>
        </p:txBody>
      </p:sp>
    </p:spTree>
    <p:extLst>
      <p:ext uri="{BB962C8B-B14F-4D97-AF65-F5344CB8AC3E}">
        <p14:creationId xmlns:p14="http://schemas.microsoft.com/office/powerpoint/2010/main" val="1347846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Until the</a:t>
            </a:r>
            <a:r>
              <a:rPr lang="en-GB" sz="1200" u="none" kern="1200" baseline="0" dirty="0" smtClean="0">
                <a:solidFill>
                  <a:schemeClr val="tx1"/>
                </a:solidFill>
                <a:effectLst/>
                <a:latin typeface="+mn-lt"/>
                <a:ea typeface="+mn-ea"/>
                <a:cs typeface="+mn-cs"/>
              </a:rPr>
              <a:t> rediscovery of the library’s first manuscript catalogue in the School’s Archives in recent years, we had little or no knowledge of the volumes that were housed in these cabinets and that subsequently moved into Mackintosh’s space.</a:t>
            </a:r>
          </a:p>
          <a:p>
            <a:pPr marL="171450" indent="-171450">
              <a:buFont typeface="Arial" panose="020B0604020202020204" pitchFamily="34" charset="0"/>
              <a:buChar char="•"/>
            </a:pPr>
            <a:r>
              <a:rPr lang="en-GB" sz="1200" u="none" kern="1200" baseline="0" dirty="0" smtClean="0">
                <a:solidFill>
                  <a:schemeClr val="tx1"/>
                </a:solidFill>
                <a:effectLst/>
                <a:latin typeface="+mn-lt"/>
                <a:ea typeface="+mn-ea"/>
                <a:cs typeface="+mn-cs"/>
              </a:rPr>
              <a:t>The entries in this catalogue appear to be in the hand of the first Headmaster, Charles Heath Wilson, and are organised in</a:t>
            </a:r>
            <a:r>
              <a:rPr lang="en-GB" sz="1200" u="none" kern="1200" dirty="0" smtClean="0">
                <a:solidFill>
                  <a:schemeClr val="tx1"/>
                </a:solidFill>
                <a:effectLst/>
                <a:latin typeface="+mn-lt"/>
                <a:ea typeface="+mn-ea"/>
                <a:cs typeface="+mn-cs"/>
              </a:rPr>
              <a:t> two distinct sections, one for reference, and one for lending. </a:t>
            </a: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There is little to differentiate the volumes however, and it is not now possible to discern the criteria used to assign the volumes to these respective sections. </a:t>
            </a:r>
          </a:p>
          <a:p>
            <a:pPr marL="171450" indent="-171450">
              <a:buFont typeface="Arial" panose="020B0604020202020204" pitchFamily="34" charset="0"/>
              <a:buChar char="•"/>
            </a:pPr>
            <a:endParaRPr lang="en-GB" sz="1200" u="non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The </a:t>
            </a:r>
            <a:r>
              <a:rPr lang="en-GB" sz="1200" i="1" u="none" kern="1200" dirty="0" smtClean="0">
                <a:solidFill>
                  <a:schemeClr val="tx1"/>
                </a:solidFill>
                <a:effectLst/>
                <a:latin typeface="+mn-lt"/>
                <a:ea typeface="+mn-ea"/>
                <a:cs typeface="+mn-cs"/>
              </a:rPr>
              <a:t>Annual Report </a:t>
            </a:r>
            <a:r>
              <a:rPr lang="en-GB" sz="1200" u="none" kern="1200" dirty="0" smtClean="0">
                <a:solidFill>
                  <a:schemeClr val="tx1"/>
                </a:solidFill>
                <a:effectLst/>
                <a:latin typeface="+mn-lt"/>
                <a:ea typeface="+mn-ea"/>
                <a:cs typeface="+mn-cs"/>
              </a:rPr>
              <a:t>for 1850 notes that ‘students are encouraged to study in the lending library, and also in that of reference, for which sixty-three tickets have been issued to well-conducted and deserving students, and designers who are not students.’ </a:t>
            </a: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The fact that the library’s collections were open to non-matriculated designers and craftsmen reflects the industrial and social advancement role ascribed to the Government Schools at this time, and apes the vision for the library of the London School laid down by its then librarian</a:t>
            </a:r>
            <a:r>
              <a:rPr lang="en-GB" sz="1200" u="none" kern="1200" baseline="0" dirty="0" smtClean="0">
                <a:solidFill>
                  <a:schemeClr val="tx1"/>
                </a:solidFill>
                <a:effectLst/>
                <a:latin typeface="+mn-lt"/>
                <a:ea typeface="+mn-ea"/>
                <a:cs typeface="+mn-cs"/>
              </a:rPr>
              <a:t> Ralph Nicholson </a:t>
            </a:r>
            <a:r>
              <a:rPr lang="en-GB" sz="1200" u="none" kern="1200" dirty="0" err="1" smtClean="0">
                <a:solidFill>
                  <a:schemeClr val="tx1"/>
                </a:solidFill>
                <a:effectLst/>
                <a:latin typeface="+mn-lt"/>
                <a:ea typeface="+mn-ea"/>
                <a:cs typeface="+mn-cs"/>
              </a:rPr>
              <a:t>Wornum</a:t>
            </a:r>
            <a:r>
              <a:rPr lang="en-GB" sz="1200" u="none" kern="1200" dirty="0" smtClean="0">
                <a:solidFill>
                  <a:schemeClr val="tx1"/>
                </a:solidFill>
                <a:effectLst/>
                <a:latin typeface="+mn-lt"/>
                <a:ea typeface="+mn-ea"/>
                <a:cs typeface="+mn-cs"/>
              </a:rPr>
              <a:t>: to be an ‘art manufactures library’ with ‘the attention of manufacturers and skilled workmen… particularly invited to it.’ </a:t>
            </a: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Though it was standard practice to levy a charge on both students and the wider public for use of the design school libraries, this was generally small and designed as a ‘guarantee of the earnest nature of the studies carried on.’</a:t>
            </a:r>
            <a:r>
              <a:rPr lang="en-GB" sz="1200" u="none" kern="1200" baseline="30000" dirty="0" smtClean="0">
                <a:solidFill>
                  <a:schemeClr val="tx1"/>
                </a:solidFill>
                <a:effectLst/>
                <a:latin typeface="+mn-lt"/>
                <a:ea typeface="+mn-ea"/>
                <a:cs typeface="+mn-cs"/>
              </a:rPr>
              <a:t> </a:t>
            </a: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Fees would be paid for single visits (6d for the library of the London School in 1855) or through monthly or annual subscription (1/6 or a half guinea respectively). </a:t>
            </a: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The levying of a small charge was certainly standard practice in GSA library up until the early twentieth century: it was only on 6 March 1913 that the decision was taken to open the lending collections to students free of charge, albeit with a guarantor’s deposit of half a crown. </a:t>
            </a:r>
          </a:p>
          <a:p>
            <a:pPr marL="0" indent="0">
              <a:buFont typeface="Arial" panose="020B0604020202020204" pitchFamily="34" charset="0"/>
              <a:buNone/>
            </a:pPr>
            <a:endParaRPr lang="en-GB" sz="1200" u="non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1880E0-F5F1-4298-A4B2-1825A3CD4419}" type="slidenum">
              <a:rPr lang="en-GB" smtClean="0"/>
              <a:t>14</a:t>
            </a:fld>
            <a:endParaRPr lang="en-GB" dirty="0"/>
          </a:p>
        </p:txBody>
      </p:sp>
    </p:spTree>
    <p:extLst>
      <p:ext uri="{BB962C8B-B14F-4D97-AF65-F5344CB8AC3E}">
        <p14:creationId xmlns:p14="http://schemas.microsoft.com/office/powerpoint/2010/main" val="1181969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Although</a:t>
            </a:r>
            <a:r>
              <a:rPr lang="en-GB" sz="1200" u="none" kern="1200" baseline="0" dirty="0" smtClean="0">
                <a:solidFill>
                  <a:schemeClr val="tx1"/>
                </a:solidFill>
                <a:effectLst/>
                <a:latin typeface="+mn-lt"/>
                <a:ea typeface="+mn-ea"/>
                <a:cs typeface="+mn-cs"/>
              </a:rPr>
              <a:t> the manuscript catalogue is sadly </a:t>
            </a:r>
            <a:r>
              <a:rPr lang="en-GB" sz="1200" u="none" kern="1200" dirty="0" smtClean="0">
                <a:solidFill>
                  <a:schemeClr val="tx1"/>
                </a:solidFill>
                <a:effectLst/>
                <a:latin typeface="+mn-lt"/>
                <a:ea typeface="+mn-ea"/>
                <a:cs typeface="+mn-cs"/>
              </a:rPr>
              <a:t>undated, the first book to be accessioned, James </a:t>
            </a:r>
            <a:r>
              <a:rPr lang="en-GB" sz="1200" u="none" kern="1200" dirty="0" err="1" smtClean="0">
                <a:solidFill>
                  <a:schemeClr val="tx1"/>
                </a:solidFill>
                <a:effectLst/>
                <a:latin typeface="+mn-lt"/>
                <a:ea typeface="+mn-ea"/>
                <a:cs typeface="+mn-cs"/>
              </a:rPr>
              <a:t>Cavanah</a:t>
            </a:r>
            <a:r>
              <a:rPr lang="en-GB" sz="1200" u="none" kern="1200" dirty="0" smtClean="0">
                <a:solidFill>
                  <a:schemeClr val="tx1"/>
                </a:solidFill>
                <a:effectLst/>
                <a:latin typeface="+mn-lt"/>
                <a:ea typeface="+mn-ea"/>
                <a:cs typeface="+mn-cs"/>
              </a:rPr>
              <a:t>  Murphy’s </a:t>
            </a:r>
            <a:r>
              <a:rPr lang="en-GB" sz="1200" i="1" u="none" kern="1200" dirty="0" smtClean="0">
                <a:solidFill>
                  <a:schemeClr val="tx1"/>
                </a:solidFill>
                <a:effectLst/>
                <a:latin typeface="+mn-lt"/>
                <a:ea typeface="+mn-ea"/>
                <a:cs typeface="+mn-cs"/>
              </a:rPr>
              <a:t>Arabian Antiquities of Spain </a:t>
            </a:r>
            <a:r>
              <a:rPr lang="en-GB" sz="1200" i="0" u="none" kern="1200" dirty="0" smtClean="0">
                <a:solidFill>
                  <a:schemeClr val="tx1"/>
                </a:solidFill>
                <a:effectLst/>
                <a:latin typeface="+mn-lt"/>
                <a:ea typeface="+mn-ea"/>
                <a:cs typeface="+mn-cs"/>
              </a:rPr>
              <a:t>of</a:t>
            </a:r>
            <a:r>
              <a:rPr lang="en-GB" sz="1200" i="1" u="none" kern="1200" dirty="0" smtClean="0">
                <a:solidFill>
                  <a:schemeClr val="tx1"/>
                </a:solidFill>
                <a:effectLst/>
                <a:latin typeface="+mn-lt"/>
                <a:ea typeface="+mn-ea"/>
                <a:cs typeface="+mn-cs"/>
              </a:rPr>
              <a:t> </a:t>
            </a:r>
            <a:r>
              <a:rPr lang="en-GB" sz="1200" u="none" kern="1200" dirty="0" smtClean="0">
                <a:solidFill>
                  <a:schemeClr val="tx1"/>
                </a:solidFill>
                <a:effectLst/>
                <a:latin typeface="+mn-lt"/>
                <a:ea typeface="+mn-ea"/>
                <a:cs typeface="+mn-cs"/>
              </a:rPr>
              <a:t>1813, is still held in the library</a:t>
            </a:r>
            <a:r>
              <a:rPr lang="en-GB" sz="1200" u="none" kern="1200" baseline="0" dirty="0" smtClean="0">
                <a:solidFill>
                  <a:schemeClr val="tx1"/>
                </a:solidFill>
                <a:effectLst/>
                <a:latin typeface="+mn-lt"/>
                <a:ea typeface="+mn-ea"/>
                <a:cs typeface="+mn-cs"/>
              </a:rPr>
              <a:t> </a:t>
            </a:r>
            <a:r>
              <a:rPr lang="en-GB" sz="1200" u="none" kern="1200" dirty="0" smtClean="0">
                <a:solidFill>
                  <a:schemeClr val="tx1"/>
                </a:solidFill>
                <a:effectLst/>
                <a:latin typeface="+mn-lt"/>
                <a:ea typeface="+mn-ea"/>
                <a:cs typeface="+mn-cs"/>
              </a:rPr>
              <a:t>and bears a bookplate with an 1847 date of deposit.</a:t>
            </a:r>
            <a:endParaRPr lang="en-GB" sz="1200" u="none" strike="sngStrik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From this and other physical evidence, it is clear that it was standard practice at the time to assign each book an accession number in the catalogue, and then to inscribe this number, along with a date of deposit, towards the front of the book in question. </a:t>
            </a:r>
            <a:endParaRPr lang="en-GB" dirty="0" smtClean="0"/>
          </a:p>
          <a:p>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15</a:t>
            </a:fld>
            <a:endParaRPr lang="en-GB" dirty="0"/>
          </a:p>
        </p:txBody>
      </p:sp>
    </p:spTree>
    <p:extLst>
      <p:ext uri="{BB962C8B-B14F-4D97-AF65-F5344CB8AC3E}">
        <p14:creationId xmlns:p14="http://schemas.microsoft.com/office/powerpoint/2010/main" val="2241254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We can only now</a:t>
            </a:r>
            <a:r>
              <a:rPr lang="en-GB" sz="1200" u="none" kern="1200" baseline="0" dirty="0" smtClean="0">
                <a:solidFill>
                  <a:schemeClr val="tx1"/>
                </a:solidFill>
                <a:effectLst/>
                <a:latin typeface="+mn-lt"/>
                <a:ea typeface="+mn-ea"/>
                <a:cs typeface="+mn-cs"/>
              </a:rPr>
              <a:t> speculate how these volumes were arranged at the time, but it is clear that broad subject headings were preferred within the arts libraries of the period</a:t>
            </a:r>
            <a:endParaRPr lang="en-US" sz="1200" u="non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u="none" kern="1200" dirty="0" smtClean="0">
                <a:solidFill>
                  <a:schemeClr val="tx1"/>
                </a:solidFill>
                <a:effectLst/>
                <a:latin typeface="+mn-lt"/>
                <a:ea typeface="+mn-ea"/>
                <a:cs typeface="+mn-cs"/>
              </a:rPr>
              <a:t>The first printed catalogue of the London School for example had been published by </a:t>
            </a:r>
            <a:r>
              <a:rPr lang="en-GB" sz="1200" u="none" kern="1200" dirty="0" smtClean="0">
                <a:solidFill>
                  <a:schemeClr val="tx1"/>
                </a:solidFill>
                <a:effectLst/>
                <a:latin typeface="+mn-lt"/>
                <a:ea typeface="+mn-ea"/>
                <a:cs typeface="+mn-cs"/>
              </a:rPr>
              <a:t>Ralph Nicholson </a:t>
            </a:r>
            <a:r>
              <a:rPr lang="en-GB" sz="1200" u="none" kern="1200" dirty="0" err="1" smtClean="0">
                <a:solidFill>
                  <a:schemeClr val="tx1"/>
                </a:solidFill>
                <a:effectLst/>
                <a:latin typeface="+mn-lt"/>
                <a:ea typeface="+mn-ea"/>
                <a:cs typeface="+mn-cs"/>
              </a:rPr>
              <a:t>Wornum</a:t>
            </a:r>
            <a:r>
              <a:rPr lang="en-GB" sz="1200" u="none" kern="1200" dirty="0" smtClean="0">
                <a:solidFill>
                  <a:schemeClr val="tx1"/>
                </a:solidFill>
                <a:effectLst/>
                <a:latin typeface="+mn-lt"/>
                <a:ea typeface="+mn-ea"/>
                <a:cs typeface="+mn-cs"/>
              </a:rPr>
              <a:t> in</a:t>
            </a:r>
            <a:r>
              <a:rPr lang="en-GB" sz="1200" u="none" kern="1200" baseline="0" dirty="0" smtClean="0">
                <a:solidFill>
                  <a:schemeClr val="tx1"/>
                </a:solidFill>
                <a:effectLst/>
                <a:latin typeface="+mn-lt"/>
                <a:ea typeface="+mn-ea"/>
                <a:cs typeface="+mn-cs"/>
              </a:rPr>
              <a:t> 1856,</a:t>
            </a:r>
            <a:r>
              <a:rPr lang="en-US" sz="1200" u="none" kern="1200" dirty="0" smtClean="0">
                <a:solidFill>
                  <a:schemeClr val="tx1"/>
                </a:solidFill>
                <a:effectLst/>
                <a:latin typeface="+mn-lt"/>
                <a:ea typeface="+mn-ea"/>
                <a:cs typeface="+mn-cs"/>
              </a:rPr>
              <a:t> followed by subsequent enlargements</a:t>
            </a:r>
          </a:p>
          <a:p>
            <a:pPr marL="171450" indent="-171450">
              <a:buFont typeface="Arial" panose="020B0604020202020204" pitchFamily="34" charset="0"/>
              <a:buChar char="•"/>
            </a:pPr>
            <a:r>
              <a:rPr lang="en-US" sz="1200" u="none" kern="1200" dirty="0" err="1" smtClean="0">
                <a:solidFill>
                  <a:schemeClr val="tx1"/>
                </a:solidFill>
                <a:effectLst/>
                <a:latin typeface="+mn-lt"/>
                <a:ea typeface="+mn-ea"/>
                <a:cs typeface="+mn-cs"/>
              </a:rPr>
              <a:t>Wornum’s</a:t>
            </a:r>
            <a:r>
              <a:rPr lang="en-US" sz="1200" u="none" kern="1200" dirty="0" smtClean="0">
                <a:solidFill>
                  <a:schemeClr val="tx1"/>
                </a:solidFill>
                <a:effectLst/>
                <a:latin typeface="+mn-lt"/>
                <a:ea typeface="+mn-ea"/>
                <a:cs typeface="+mn-cs"/>
              </a:rPr>
              <a:t> library was notably ‘arranged as nearly as practicable according to the classification of arts and trades adopted in the Great Exhibition of 1851,’ an arrangement that was designed to enable the serendipitous exposure of the craftsperson to good design from outside his own orbit</a:t>
            </a:r>
          </a:p>
          <a:p>
            <a:pPr marL="171450" indent="-171450">
              <a:buFont typeface="Arial" panose="020B0604020202020204" pitchFamily="34" charset="0"/>
              <a:buChar char="•"/>
            </a:pPr>
            <a:endParaRPr lang="en-US" sz="1200" u="non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The Great Exhibition of the Works of Industry of All Nations was an international exhibition that took place in a purpose-built</a:t>
            </a:r>
            <a:r>
              <a:rPr lang="en-GB" sz="1200" b="0" i="0" kern="1200" baseline="0" dirty="0" smtClean="0">
                <a:solidFill>
                  <a:schemeClr val="tx1"/>
                </a:solidFill>
                <a:effectLst/>
                <a:latin typeface="+mn-lt"/>
                <a:ea typeface="+mn-ea"/>
                <a:cs typeface="+mn-cs"/>
              </a:rPr>
              <a:t> temporary pavilion, Joseph Paxton’s Crystal Palace, in</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rPr>
              <a:t>Hyde Park</a:t>
            </a:r>
            <a:r>
              <a:rPr lang="en-GB" sz="1200" b="0" i="0" u="none" strike="noStrike" kern="1200" baseline="0" dirty="0" smtClean="0">
                <a:solidFill>
                  <a:schemeClr val="tx1"/>
                </a:solidFill>
                <a:effectLst/>
                <a:latin typeface="+mn-lt"/>
                <a:ea typeface="+mn-ea"/>
                <a:cs typeface="+mn-cs"/>
              </a:rPr>
              <a:t> </a:t>
            </a:r>
            <a:r>
              <a:rPr lang="en-GB" sz="1200" b="0" i="0" kern="1200" dirty="0" smtClean="0">
                <a:solidFill>
                  <a:schemeClr val="tx1"/>
                </a:solidFill>
                <a:effectLst/>
                <a:latin typeface="+mn-lt"/>
                <a:ea typeface="+mn-ea"/>
                <a:cs typeface="+mn-cs"/>
              </a:rPr>
              <a:t>from 1 May to 15 October 1851.</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It was the first in a series of subsequent  </a:t>
            </a:r>
            <a:r>
              <a:rPr lang="en-GB" sz="1200" b="0" i="0" u="none" strike="noStrike" kern="1200" dirty="0" smtClean="0">
                <a:solidFill>
                  <a:schemeClr val="tx1"/>
                </a:solidFill>
                <a:effectLst/>
                <a:latin typeface="+mn-lt"/>
                <a:ea typeface="+mn-ea"/>
                <a:cs typeface="+mn-cs"/>
              </a:rPr>
              <a:t>World's Fairs</a:t>
            </a:r>
            <a:r>
              <a:rPr lang="en-GB" sz="1200" b="0" i="0" kern="1200" dirty="0" smtClean="0">
                <a:solidFill>
                  <a:schemeClr val="tx1"/>
                </a:solidFill>
                <a:effectLst/>
                <a:latin typeface="+mn-lt"/>
                <a:ea typeface="+mn-ea"/>
                <a:cs typeface="+mn-cs"/>
              </a:rPr>
              <a:t>, which became pervasive in the 19th century</a:t>
            </a:r>
          </a:p>
          <a:p>
            <a:pPr marL="171450" indent="-171450">
              <a:buFont typeface="Arial" panose="020B0604020202020204" pitchFamily="34" charset="0"/>
              <a:buChar char="•"/>
            </a:pPr>
            <a:r>
              <a:rPr lang="en-GB" sz="1200" b="0" i="0" kern="1200" dirty="0" smtClean="0">
                <a:solidFill>
                  <a:schemeClr val="tx1"/>
                </a:solidFill>
                <a:effectLst/>
                <a:latin typeface="+mn-lt"/>
                <a:ea typeface="+mn-ea"/>
                <a:cs typeface="+mn-cs"/>
              </a:rPr>
              <a:t>Organised by </a:t>
            </a:r>
            <a:r>
              <a:rPr lang="en-GB" sz="1200" b="0" i="0" u="none" strike="noStrike" kern="1200" dirty="0" smtClean="0">
                <a:solidFill>
                  <a:schemeClr val="tx1"/>
                </a:solidFill>
                <a:effectLst/>
                <a:latin typeface="+mn-lt"/>
                <a:ea typeface="+mn-ea"/>
                <a:cs typeface="+mn-cs"/>
              </a:rPr>
              <a:t>Henry Cole</a:t>
            </a:r>
            <a:r>
              <a:rPr lang="en-GB" sz="1200" b="0" i="0" kern="1200" dirty="0" smtClean="0">
                <a:solidFill>
                  <a:schemeClr val="tx1"/>
                </a:solidFill>
                <a:effectLst/>
                <a:latin typeface="+mn-lt"/>
                <a:ea typeface="+mn-ea"/>
                <a:cs typeface="+mn-cs"/>
              </a:rPr>
              <a:t> and </a:t>
            </a:r>
            <a:r>
              <a:rPr lang="en-GB" sz="1200" b="0" i="0" u="none" strike="noStrike" kern="1200" dirty="0" smtClean="0">
                <a:solidFill>
                  <a:schemeClr val="tx1"/>
                </a:solidFill>
                <a:effectLst/>
                <a:latin typeface="+mn-lt"/>
                <a:ea typeface="+mn-ea"/>
                <a:cs typeface="+mn-cs"/>
              </a:rPr>
              <a:t>Prince Albert</a:t>
            </a:r>
            <a:r>
              <a:rPr lang="en-GB" sz="1200" b="0" i="0" kern="1200" dirty="0" smtClean="0">
                <a:solidFill>
                  <a:schemeClr val="tx1"/>
                </a:solidFill>
                <a:effectLst/>
                <a:latin typeface="+mn-lt"/>
                <a:ea typeface="+mn-ea"/>
                <a:cs typeface="+mn-cs"/>
              </a:rPr>
              <a:t>, it</a:t>
            </a:r>
            <a:r>
              <a:rPr lang="en-GB" sz="1200" b="0" i="0" kern="1200" baseline="0" dirty="0" smtClean="0">
                <a:solidFill>
                  <a:schemeClr val="tx1"/>
                </a:solidFill>
                <a:effectLst/>
                <a:latin typeface="+mn-lt"/>
                <a:ea typeface="+mn-ea"/>
                <a:cs typeface="+mn-cs"/>
              </a:rPr>
              <a:t> provided a</a:t>
            </a:r>
            <a:r>
              <a:rPr lang="en-GB" sz="1200" b="0" i="0" kern="1200" dirty="0" smtClean="0">
                <a:solidFill>
                  <a:schemeClr val="tx1"/>
                </a:solidFill>
                <a:effectLst/>
                <a:latin typeface="+mn-lt"/>
                <a:ea typeface="+mn-ea"/>
                <a:cs typeface="+mn-cs"/>
              </a:rPr>
              <a:t> platform upon which competing countries could display their design and cultural</a:t>
            </a:r>
            <a:r>
              <a:rPr lang="en-GB" sz="1200" b="0" i="0" kern="1200" baseline="0" dirty="0" smtClean="0">
                <a:solidFill>
                  <a:schemeClr val="tx1"/>
                </a:solidFill>
                <a:effectLst/>
                <a:latin typeface="+mn-lt"/>
                <a:ea typeface="+mn-ea"/>
                <a:cs typeface="+mn-cs"/>
              </a:rPr>
              <a:t> productions.</a:t>
            </a:r>
            <a:endParaRPr lang="en-US" sz="1200" u="non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u="none" kern="1200" dirty="0" smtClean="0">
                <a:solidFill>
                  <a:schemeClr val="tx1"/>
                </a:solidFill>
                <a:effectLst/>
                <a:latin typeface="+mn-lt"/>
                <a:ea typeface="+mn-ea"/>
                <a:cs typeface="+mn-cs"/>
              </a:rPr>
              <a:t>The</a:t>
            </a:r>
            <a:r>
              <a:rPr lang="en-US" sz="1200" u="none" kern="1200" baseline="0" dirty="0" smtClean="0">
                <a:solidFill>
                  <a:schemeClr val="tx1"/>
                </a:solidFill>
                <a:effectLst/>
                <a:latin typeface="+mn-lt"/>
                <a:ea typeface="+mn-ea"/>
                <a:cs typeface="+mn-cs"/>
              </a:rPr>
              <a:t> l</a:t>
            </a:r>
            <a:r>
              <a:rPr lang="en-US" sz="1200" u="none" kern="1200" dirty="0" smtClean="0">
                <a:solidFill>
                  <a:schemeClr val="tx1"/>
                </a:solidFill>
                <a:effectLst/>
                <a:latin typeface="+mn-lt"/>
                <a:ea typeface="+mn-ea"/>
                <a:cs typeface="+mn-cs"/>
              </a:rPr>
              <a:t>ink</a:t>
            </a:r>
            <a:r>
              <a:rPr lang="en-US" sz="1200" u="none" kern="1200" baseline="0" dirty="0" smtClean="0">
                <a:solidFill>
                  <a:schemeClr val="tx1"/>
                </a:solidFill>
                <a:effectLst/>
                <a:latin typeface="+mn-lt"/>
                <a:ea typeface="+mn-ea"/>
                <a:cs typeface="+mn-cs"/>
              </a:rPr>
              <a:t> between the Great Exhibition and the subsequent Government Schools of Design were manifold: they were overseen by the Department of Practical Art, which was itself funded from the profits of 1851, and the Department was of course headed by Henry Cole himself.</a:t>
            </a:r>
            <a:endParaRPr lang="en-US" sz="1200" u="none"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sz="1200" u="non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u="none" kern="1200" dirty="0" err="1" smtClean="0">
                <a:solidFill>
                  <a:schemeClr val="tx1"/>
                </a:solidFill>
                <a:effectLst/>
                <a:latin typeface="+mn-lt"/>
                <a:ea typeface="+mn-ea"/>
                <a:cs typeface="+mn-cs"/>
              </a:rPr>
              <a:t>Wornum</a:t>
            </a:r>
            <a:r>
              <a:rPr lang="en-US" sz="1200" u="none" kern="1200" dirty="0" smtClean="0">
                <a:solidFill>
                  <a:schemeClr val="tx1"/>
                </a:solidFill>
                <a:effectLst/>
                <a:latin typeface="+mn-lt"/>
                <a:ea typeface="+mn-ea"/>
                <a:cs typeface="+mn-cs"/>
              </a:rPr>
              <a:t> was acutely aware that this arrangement by Great Exhibition classes</a:t>
            </a:r>
            <a:r>
              <a:rPr lang="en-US" sz="1200" u="none" kern="1200" baseline="0" dirty="0" smtClean="0">
                <a:solidFill>
                  <a:schemeClr val="tx1"/>
                </a:solidFill>
                <a:effectLst/>
                <a:latin typeface="+mn-lt"/>
                <a:ea typeface="+mn-ea"/>
                <a:cs typeface="+mn-cs"/>
              </a:rPr>
              <a:t> </a:t>
            </a:r>
            <a:r>
              <a:rPr lang="en-US" sz="1200" u="none" kern="1200" dirty="0" smtClean="0">
                <a:solidFill>
                  <a:schemeClr val="tx1"/>
                </a:solidFill>
                <a:effectLst/>
                <a:latin typeface="+mn-lt"/>
                <a:ea typeface="+mn-ea"/>
                <a:cs typeface="+mn-cs"/>
              </a:rPr>
              <a:t>enabled browsing; he compared his library to that of the British Museum for example, noting that in the latter the craftsman ‘must </a:t>
            </a:r>
            <a:r>
              <a:rPr lang="en-US" sz="1200" i="1" u="none" kern="1200" dirty="0" smtClean="0">
                <a:solidFill>
                  <a:schemeClr val="tx1"/>
                </a:solidFill>
                <a:effectLst/>
                <a:latin typeface="+mn-lt"/>
                <a:ea typeface="+mn-ea"/>
                <a:cs typeface="+mn-cs"/>
              </a:rPr>
              <a:t>know exactly what he wants, </a:t>
            </a:r>
            <a:r>
              <a:rPr lang="en-US" sz="1200" u="none" kern="1200" dirty="0" smtClean="0">
                <a:solidFill>
                  <a:schemeClr val="tx1"/>
                </a:solidFill>
                <a:effectLst/>
                <a:latin typeface="+mn-lt"/>
                <a:ea typeface="+mn-ea"/>
                <a:cs typeface="+mn-cs"/>
              </a:rPr>
              <a:t>and look for it… it is the necessity of </a:t>
            </a:r>
            <a:r>
              <a:rPr lang="en-US" sz="1200" i="1" u="none" kern="1200" dirty="0" smtClean="0">
                <a:solidFill>
                  <a:schemeClr val="tx1"/>
                </a:solidFill>
                <a:effectLst/>
                <a:latin typeface="+mn-lt"/>
                <a:ea typeface="+mn-ea"/>
                <a:cs typeface="+mn-cs"/>
              </a:rPr>
              <a:t>knowing the precise work he wants</a:t>
            </a:r>
            <a:r>
              <a:rPr lang="en-US" sz="1200" u="none"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en-US" sz="1200" u="none" kern="1200" dirty="0" smtClean="0">
                <a:solidFill>
                  <a:schemeClr val="tx1"/>
                </a:solidFill>
                <a:effectLst/>
                <a:latin typeface="+mn-lt"/>
                <a:ea typeface="+mn-ea"/>
                <a:cs typeface="+mn-cs"/>
              </a:rPr>
              <a:t>It is not now possible to evidence whether the GSA library was similarly arranged during this period, and locational inscriptions within the extant volumes are sadly lacking. </a:t>
            </a:r>
          </a:p>
          <a:p>
            <a:pPr marL="171450" indent="-171450">
              <a:buFont typeface="Arial" panose="020B0604020202020204" pitchFamily="34" charset="0"/>
              <a:buChar char="•"/>
            </a:pPr>
            <a:r>
              <a:rPr lang="en-US" sz="1200" u="none" kern="1200" dirty="0" smtClean="0">
                <a:solidFill>
                  <a:schemeClr val="tx1"/>
                </a:solidFill>
                <a:effectLst/>
                <a:latin typeface="+mn-lt"/>
                <a:ea typeface="+mn-ea"/>
                <a:cs typeface="+mn-cs"/>
              </a:rPr>
              <a:t>A</a:t>
            </a:r>
            <a:r>
              <a:rPr lang="en-GB" sz="1200" u="none" kern="1200" dirty="0" smtClean="0">
                <a:solidFill>
                  <a:schemeClr val="tx1"/>
                </a:solidFill>
                <a:effectLst/>
                <a:latin typeface="+mn-lt"/>
                <a:ea typeface="+mn-ea"/>
                <a:cs typeface="+mn-cs"/>
              </a:rPr>
              <a:t> large-scale reclassification was later instigated however, with the 1936-1937 </a:t>
            </a:r>
            <a:r>
              <a:rPr lang="en-GB" sz="1200" i="1" u="none" kern="1200" dirty="0" smtClean="0">
                <a:solidFill>
                  <a:schemeClr val="tx1"/>
                </a:solidFill>
                <a:effectLst/>
                <a:latin typeface="+mn-lt"/>
                <a:ea typeface="+mn-ea"/>
                <a:cs typeface="+mn-cs"/>
              </a:rPr>
              <a:t>Annual Report </a:t>
            </a:r>
            <a:r>
              <a:rPr lang="en-GB" sz="1200" u="none" kern="1200" dirty="0" smtClean="0">
                <a:solidFill>
                  <a:schemeClr val="tx1"/>
                </a:solidFill>
                <a:effectLst/>
                <a:latin typeface="+mn-lt"/>
                <a:ea typeface="+mn-ea"/>
                <a:cs typeface="+mn-cs"/>
              </a:rPr>
              <a:t>noting that the library was being ‘re-catalogued under the Dewey system to enable readier reference... and to bring the library into line with other libraries in the country’. </a:t>
            </a: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This reclassification wa</a:t>
            </a:r>
            <a:r>
              <a:rPr lang="en-GB" sz="1200" u="none" strike="sngStrike" kern="1200" dirty="0" smtClean="0">
                <a:solidFill>
                  <a:schemeClr val="tx1"/>
                </a:solidFill>
                <a:effectLst/>
                <a:latin typeface="+mn-lt"/>
                <a:ea typeface="+mn-ea"/>
                <a:cs typeface="+mn-cs"/>
              </a:rPr>
              <a:t>s</a:t>
            </a:r>
            <a:r>
              <a:rPr lang="en-GB" sz="1200" u="none" kern="1200" dirty="0" smtClean="0">
                <a:solidFill>
                  <a:schemeClr val="tx1"/>
                </a:solidFill>
                <a:effectLst/>
                <a:latin typeface="+mn-lt"/>
                <a:ea typeface="+mn-ea"/>
                <a:cs typeface="+mn-cs"/>
              </a:rPr>
              <a:t> left unfinished after a change in Librarian, and did not recommence until 15 May 1951</a:t>
            </a:r>
          </a:p>
        </p:txBody>
      </p:sp>
      <p:sp>
        <p:nvSpPr>
          <p:cNvPr id="4" name="Slide Number Placeholder 3"/>
          <p:cNvSpPr>
            <a:spLocks noGrp="1"/>
          </p:cNvSpPr>
          <p:nvPr>
            <p:ph type="sldNum" sz="quarter" idx="10"/>
          </p:nvPr>
        </p:nvSpPr>
        <p:spPr/>
        <p:txBody>
          <a:bodyPr/>
          <a:lstStyle/>
          <a:p>
            <a:fld id="{671880E0-F5F1-4298-A4B2-1825A3CD4419}" type="slidenum">
              <a:rPr lang="en-GB" smtClean="0"/>
              <a:t>16</a:t>
            </a:fld>
            <a:endParaRPr lang="en-GB" dirty="0"/>
          </a:p>
        </p:txBody>
      </p:sp>
    </p:spTree>
    <p:extLst>
      <p:ext uri="{BB962C8B-B14F-4D97-AF65-F5344CB8AC3E}">
        <p14:creationId xmlns:p14="http://schemas.microsoft.com/office/powerpoint/2010/main" val="33747228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Now fully transcribed, the 1847 manuscript</a:t>
            </a:r>
            <a:r>
              <a:rPr lang="en-GB" sz="1200" u="none" kern="1200" baseline="0" dirty="0" smtClean="0">
                <a:solidFill>
                  <a:schemeClr val="tx1"/>
                </a:solidFill>
                <a:effectLst/>
                <a:latin typeface="+mn-lt"/>
                <a:ea typeface="+mn-ea"/>
                <a:cs typeface="+mn-cs"/>
              </a:rPr>
              <a:t> </a:t>
            </a:r>
            <a:r>
              <a:rPr lang="en-GB" sz="1200" u="none" kern="1200" dirty="0" smtClean="0">
                <a:solidFill>
                  <a:schemeClr val="tx1"/>
                </a:solidFill>
                <a:effectLst/>
                <a:latin typeface="+mn-lt"/>
                <a:ea typeface="+mn-ea"/>
                <a:cs typeface="+mn-cs"/>
              </a:rPr>
              <a:t>catalogue has shed valuable light onto the Glasgow library’s foundation collections. </a:t>
            </a: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Around 18% of the listed volumes remain physically extant in the collections, with the other volumes lost either to general wastage over the intervening years or to the 2014 fire. </a:t>
            </a: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Where the physical volumes do not survive, surrogates are generally locatable within digital libraries. </a:t>
            </a: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This activity has allowed for the recreation virtually of much of the library’s first catalogue</a:t>
            </a:r>
            <a:r>
              <a:rPr lang="en-GB" sz="1200" u="none" strike="noStrike" kern="1200" dirty="0" smtClean="0">
                <a:solidFill>
                  <a:schemeClr val="tx1"/>
                </a:solidFill>
                <a:effectLst>
                  <a:outerShdw blurRad="38100" dist="38100" dir="2700000" algn="tl">
                    <a:srgbClr val="000000">
                      <a:alpha val="43137"/>
                    </a:srgbClr>
                  </a:outerShdw>
                </a:effectLst>
                <a:latin typeface="+mn-lt"/>
                <a:ea typeface="+mn-ea"/>
                <a:cs typeface="+mn-cs"/>
              </a:rPr>
              <a:t>,</a:t>
            </a:r>
            <a:r>
              <a:rPr lang="en-GB" sz="1200" u="none" kern="1200" dirty="0" smtClean="0">
                <a:solidFill>
                  <a:schemeClr val="tx1"/>
                </a:solidFill>
                <a:effectLst/>
                <a:latin typeface="+mn-lt"/>
                <a:ea typeface="+mn-ea"/>
                <a:cs typeface="+mn-cs"/>
              </a:rPr>
              <a:t> which can now be interrogated for evidence of particular collecting histories and strategies </a:t>
            </a:r>
          </a:p>
          <a:p>
            <a:pPr marL="171450" indent="-171450">
              <a:buFont typeface="Arial" panose="020B0604020202020204" pitchFamily="34" charset="0"/>
              <a:buChar char="•"/>
            </a:pPr>
            <a:endParaRPr lang="en-GB" sz="1200" u="none"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South Kensington centrally distributed many of the resources required by the schools under its charge, and books were no exception. </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Bryant asserts</a:t>
            </a:r>
            <a:r>
              <a:rPr lang="en-GB" sz="1200" kern="1200" baseline="0" dirty="0" smtClean="0">
                <a:solidFill>
                  <a:schemeClr val="tx1"/>
                </a:solidFill>
                <a:effectLst/>
                <a:latin typeface="+mn-lt"/>
                <a:ea typeface="+mn-ea"/>
                <a:cs typeface="+mn-cs"/>
              </a:rPr>
              <a:t> </a:t>
            </a:r>
            <a:r>
              <a:rPr lang="en-GB" sz="1200" kern="1200" baseline="0" smtClean="0">
                <a:solidFill>
                  <a:schemeClr val="tx1"/>
                </a:solidFill>
                <a:effectLst/>
                <a:latin typeface="+mn-lt"/>
                <a:ea typeface="+mn-ea"/>
                <a:cs typeface="+mn-cs"/>
              </a:rPr>
              <a:t>that the</a:t>
            </a:r>
            <a:r>
              <a:rPr lang="en-GB" sz="1200" kern="120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library of the London School was ‘crucial to Henry Cole’s nationwide ambitions, and lent books, prints, drawings and photographs to the new regional art schools.’ </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By 1862, the London librarian John Charles Robinson had published an alphabetical catalogue for the use of both students of the library and ‘the provincial schools which have the privilege of obtaining books on loan.’ </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Certainly, many of the volumes from the early years of GSA library were loaned from South Kensington, though in reality nearly all were lodged in perpetuity. </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To this day, some 135 extant volumes retain their bookplates from the Department of Practical Art and its successor, the Department of Science and Art, and are often inscribed with their original date of deposit.</a:t>
            </a:r>
          </a:p>
          <a:p>
            <a:pPr marL="171450" indent="-171450">
              <a:buFont typeface="Arial" panose="020B0604020202020204" pitchFamily="34" charset="0"/>
              <a:buChar char="•"/>
            </a:pPr>
            <a:endParaRPr lang="en-GB"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There are noticeable correlations between the volumes acquired by GSA during this period and those acquired by the London School as evidenced in </a:t>
            </a:r>
            <a:r>
              <a:rPr lang="en-GB" sz="1200" kern="1200" dirty="0" err="1" smtClean="0">
                <a:solidFill>
                  <a:schemeClr val="tx1"/>
                </a:solidFill>
                <a:effectLst/>
                <a:latin typeface="+mn-lt"/>
                <a:ea typeface="+mn-ea"/>
                <a:cs typeface="+mn-cs"/>
              </a:rPr>
              <a:t>Wornum’s</a:t>
            </a:r>
            <a:r>
              <a:rPr lang="en-GB" sz="1200" kern="1200" dirty="0" smtClean="0">
                <a:solidFill>
                  <a:schemeClr val="tx1"/>
                </a:solidFill>
                <a:effectLst/>
                <a:latin typeface="+mn-lt"/>
                <a:ea typeface="+mn-ea"/>
                <a:cs typeface="+mn-cs"/>
              </a:rPr>
              <a:t> 1855 catalogue.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Examples include Owen Jones’s </a:t>
            </a:r>
            <a:r>
              <a:rPr lang="en-GB" sz="1200" i="1" kern="1200" dirty="0" smtClean="0">
                <a:solidFill>
                  <a:schemeClr val="tx1"/>
                </a:solidFill>
                <a:effectLst/>
                <a:latin typeface="+mn-lt"/>
                <a:ea typeface="+mn-ea"/>
                <a:cs typeface="+mn-cs"/>
              </a:rPr>
              <a:t>Alhambra</a:t>
            </a:r>
            <a:r>
              <a:rPr lang="en-GB" sz="1200" kern="1200" dirty="0" smtClean="0">
                <a:solidFill>
                  <a:schemeClr val="tx1"/>
                </a:solidFill>
                <a:effectLst/>
                <a:latin typeface="+mn-lt"/>
                <a:ea typeface="+mn-ea"/>
                <a:cs typeface="+mn-cs"/>
              </a:rPr>
              <a:t> and John Flaxman’s </a:t>
            </a:r>
            <a:r>
              <a:rPr lang="en-GB" sz="1200" i="1" kern="1200" dirty="0" smtClean="0">
                <a:solidFill>
                  <a:schemeClr val="tx1"/>
                </a:solidFill>
                <a:effectLst/>
                <a:latin typeface="+mn-lt"/>
                <a:ea typeface="+mn-ea"/>
                <a:cs typeface="+mn-cs"/>
              </a:rPr>
              <a:t>Anatomical Studies</a:t>
            </a:r>
            <a:r>
              <a:rPr lang="en-GB" sz="1200" kern="1200" dirty="0" smtClean="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Around 37% of the accessions listed in the first catalogue relate to fine art, 12% to architecture and engineering, 5% to ornament and decoration and art techniques respectively, 3% to aesthetics, 2% to anatomy and physiology, and 1% to costume and textiles.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However, the diffuse remit of GSA library at that time is reflected in the 40% of volumes that focus on more general topics such as literature, history, economics and politics.</a:t>
            </a:r>
          </a:p>
          <a:p>
            <a:pPr marL="171450" indent="-171450">
              <a:buFont typeface="Arial" panose="020B0604020202020204" pitchFamily="34" charset="0"/>
              <a:buChar char="•"/>
            </a:pPr>
            <a:endParaRPr lang="en-GB"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An equally important contributor of volumes however was the Local Committee which oversaw the work of the School.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In total, this committee provided some 48% of the volumes listed under the reference library in the first catalogue.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Volumes were also individually gifted, and from 1850 onwards these are generally recorded in the </a:t>
            </a:r>
            <a:r>
              <a:rPr lang="en-GB" sz="1200" i="1" kern="1200" dirty="0" smtClean="0">
                <a:solidFill>
                  <a:schemeClr val="tx1"/>
                </a:solidFill>
                <a:effectLst/>
                <a:latin typeface="+mn-lt"/>
                <a:ea typeface="+mn-ea"/>
                <a:cs typeface="+mn-cs"/>
              </a:rPr>
              <a:t>Annual Reports </a:t>
            </a:r>
            <a:r>
              <a:rPr lang="en-GB" sz="1200" kern="1200" dirty="0" smtClean="0">
                <a:solidFill>
                  <a:schemeClr val="tx1"/>
                </a:solidFill>
                <a:effectLst/>
                <a:latin typeface="+mn-lt"/>
                <a:ea typeface="+mn-ea"/>
                <a:cs typeface="+mn-cs"/>
              </a:rPr>
              <a:t>or </a:t>
            </a:r>
            <a:r>
              <a:rPr lang="en-GB" sz="1200" i="1" kern="1200" dirty="0" smtClean="0">
                <a:solidFill>
                  <a:schemeClr val="tx1"/>
                </a:solidFill>
                <a:effectLst/>
                <a:latin typeface="+mn-lt"/>
                <a:ea typeface="+mn-ea"/>
                <a:cs typeface="+mn-cs"/>
              </a:rPr>
              <a:t>Minute Books </a:t>
            </a:r>
            <a:r>
              <a:rPr lang="en-GB" sz="1200" kern="1200" dirty="0" smtClean="0">
                <a:solidFill>
                  <a:schemeClr val="tx1"/>
                </a:solidFill>
                <a:effectLst/>
                <a:latin typeface="+mn-lt"/>
                <a:ea typeface="+mn-ea"/>
                <a:cs typeface="+mn-cs"/>
              </a:rPr>
              <a:t>as a courtesy to the donors.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They include a number of volumes from noted individuals such as art historian Sir </a:t>
            </a:r>
            <a:r>
              <a:rPr lang="en-GB" sz="1200" kern="1200" dirty="0" err="1" smtClean="0">
                <a:solidFill>
                  <a:schemeClr val="tx1"/>
                </a:solidFill>
                <a:effectLst/>
                <a:latin typeface="+mn-lt"/>
                <a:ea typeface="+mn-ea"/>
                <a:cs typeface="+mn-cs"/>
              </a:rPr>
              <a:t>Isidore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Spielmann</a:t>
            </a:r>
            <a:r>
              <a:rPr lang="en-GB" sz="1200" kern="1200" dirty="0" smtClean="0">
                <a:solidFill>
                  <a:schemeClr val="tx1"/>
                </a:solidFill>
                <a:effectLst/>
                <a:latin typeface="+mn-lt"/>
                <a:ea typeface="+mn-ea"/>
                <a:cs typeface="+mn-cs"/>
              </a:rPr>
              <a:t>, architect John James Burnet, and industrialist Sir William </a:t>
            </a:r>
            <a:r>
              <a:rPr lang="en-GB" sz="1200" kern="1200" dirty="0" err="1" smtClean="0">
                <a:solidFill>
                  <a:schemeClr val="tx1"/>
                </a:solidFill>
                <a:effectLst/>
                <a:latin typeface="+mn-lt"/>
                <a:ea typeface="+mn-ea"/>
                <a:cs typeface="+mn-cs"/>
              </a:rPr>
              <a:t>Bilsland</a:t>
            </a:r>
            <a:r>
              <a:rPr lang="en-GB" sz="1200" kern="1200" dirty="0" smtClean="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A 1774 edition of </a:t>
            </a:r>
            <a:r>
              <a:rPr lang="en-GB" sz="1200" i="1" kern="1200" dirty="0" err="1" smtClean="0">
                <a:solidFill>
                  <a:schemeClr val="tx1"/>
                </a:solidFill>
                <a:effectLst/>
                <a:latin typeface="+mn-lt"/>
                <a:ea typeface="+mn-ea"/>
                <a:cs typeface="+mn-cs"/>
              </a:rPr>
              <a:t>Polymetis</a:t>
            </a:r>
            <a:r>
              <a:rPr lang="en-GB" sz="1200" kern="1200" dirty="0" smtClean="0">
                <a:solidFill>
                  <a:schemeClr val="tx1"/>
                </a:solidFill>
                <a:effectLst/>
                <a:latin typeface="+mn-lt"/>
                <a:ea typeface="+mn-ea"/>
                <a:cs typeface="+mn-cs"/>
              </a:rPr>
              <a:t> is listed in the first catalogue as ‘once in the possession of Josiah Wedgwood’.</a:t>
            </a:r>
          </a:p>
        </p:txBody>
      </p:sp>
      <p:sp>
        <p:nvSpPr>
          <p:cNvPr id="4" name="Slide Number Placeholder 3"/>
          <p:cNvSpPr>
            <a:spLocks noGrp="1"/>
          </p:cNvSpPr>
          <p:nvPr>
            <p:ph type="sldNum" sz="quarter" idx="10"/>
          </p:nvPr>
        </p:nvSpPr>
        <p:spPr/>
        <p:txBody>
          <a:bodyPr/>
          <a:lstStyle/>
          <a:p>
            <a:fld id="{671880E0-F5F1-4298-A4B2-1825A3CD4419}" type="slidenum">
              <a:rPr lang="en-GB" smtClean="0"/>
              <a:t>17</a:t>
            </a:fld>
            <a:endParaRPr lang="en-GB" dirty="0"/>
          </a:p>
        </p:txBody>
      </p:sp>
    </p:spTree>
    <p:extLst>
      <p:ext uri="{BB962C8B-B14F-4D97-AF65-F5344CB8AC3E}">
        <p14:creationId xmlns:p14="http://schemas.microsoft.com/office/powerpoint/2010/main" val="4212406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Of particular note in 1887 was the purchase of ‘a series of books on Japanese art and design’, an acquisition in which the hand of the</a:t>
            </a:r>
            <a:r>
              <a:rPr lang="en-GB" sz="1200" u="none" kern="1200" baseline="0" dirty="0" smtClean="0">
                <a:solidFill>
                  <a:schemeClr val="tx1"/>
                </a:solidFill>
                <a:effectLst/>
                <a:latin typeface="+mn-lt"/>
                <a:ea typeface="+mn-ea"/>
                <a:cs typeface="+mn-cs"/>
              </a:rPr>
              <a:t> then Headmaster F</a:t>
            </a:r>
            <a:r>
              <a:rPr lang="en-GB" sz="1200" u="none" kern="1200" dirty="0" smtClean="0">
                <a:solidFill>
                  <a:schemeClr val="tx1"/>
                </a:solidFill>
                <a:effectLst/>
                <a:latin typeface="+mn-lt"/>
                <a:ea typeface="+mn-ea"/>
                <a:cs typeface="+mn-cs"/>
              </a:rPr>
              <a:t>rancis Newbery is perhaps clear. </a:t>
            </a: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Although individual titles are not recorded, presumably due to the language barrier, the GSA library holds to this day a number of Japanese books published in the 1880s. </a:t>
            </a: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Much has been written on the influence of Japanese art and design on the young Mackintosh, who was enrolled as an evening class student at the School from 1883-1894, and it is tempting to conjecture that Mackintosh may have enjoyed a formative exposure to the arts of Japan with the arrival of these volumes into the GSA library during his studies.</a:t>
            </a:r>
          </a:p>
          <a:p>
            <a:pPr marL="171450" indent="-171450">
              <a:buFont typeface="Arial" panose="020B0604020202020204" pitchFamily="34" charset="0"/>
              <a:buChar char="•"/>
            </a:pPr>
            <a:r>
              <a:rPr lang="en-GB" sz="1200" u="none" kern="1200" dirty="0" smtClean="0">
                <a:solidFill>
                  <a:schemeClr val="tx1"/>
                </a:solidFill>
                <a:effectLst/>
                <a:latin typeface="+mn-lt"/>
                <a:ea typeface="+mn-ea"/>
                <a:cs typeface="+mn-cs"/>
              </a:rPr>
              <a:t>This photo is of </a:t>
            </a:r>
            <a:r>
              <a:rPr lang="en-GB" sz="1200" u="none" kern="1200" dirty="0" err="1" smtClean="0">
                <a:solidFill>
                  <a:schemeClr val="tx1"/>
                </a:solidFill>
                <a:effectLst/>
                <a:latin typeface="+mn-lt"/>
                <a:ea typeface="+mn-ea"/>
                <a:cs typeface="+mn-cs"/>
              </a:rPr>
              <a:t>Iroha-biki</a:t>
            </a:r>
            <a:r>
              <a:rPr lang="en-GB" sz="1200" u="none" kern="1200" dirty="0" smtClean="0">
                <a:solidFill>
                  <a:schemeClr val="tx1"/>
                </a:solidFill>
                <a:effectLst/>
                <a:latin typeface="+mn-lt"/>
                <a:ea typeface="+mn-ea"/>
                <a:cs typeface="+mn-cs"/>
              </a:rPr>
              <a:t> </a:t>
            </a:r>
            <a:r>
              <a:rPr lang="en-GB" sz="1200" u="none" kern="1200" dirty="0" err="1" smtClean="0">
                <a:solidFill>
                  <a:schemeClr val="tx1"/>
                </a:solidFill>
                <a:effectLst/>
                <a:latin typeface="+mn-lt"/>
                <a:ea typeface="+mn-ea"/>
                <a:cs typeface="+mn-cs"/>
              </a:rPr>
              <a:t>Moncho</a:t>
            </a:r>
            <a:r>
              <a:rPr lang="en-GB" sz="1200" u="none" kern="1200" baseline="0" dirty="0" smtClean="0">
                <a:solidFill>
                  <a:schemeClr val="tx1"/>
                </a:solidFill>
                <a:effectLst/>
                <a:latin typeface="+mn-lt"/>
                <a:ea typeface="+mn-ea"/>
                <a:cs typeface="+mn-cs"/>
              </a:rPr>
              <a:t> and dates to the 14</a:t>
            </a:r>
            <a:r>
              <a:rPr lang="en-GB" sz="1200" u="none" kern="1200" baseline="30000" dirty="0" smtClean="0">
                <a:solidFill>
                  <a:schemeClr val="tx1"/>
                </a:solidFill>
                <a:effectLst/>
                <a:latin typeface="+mn-lt"/>
                <a:ea typeface="+mn-ea"/>
                <a:cs typeface="+mn-cs"/>
              </a:rPr>
              <a:t>th</a:t>
            </a:r>
            <a:r>
              <a:rPr lang="en-GB" sz="1200" u="none" kern="1200" baseline="0" dirty="0" smtClean="0">
                <a:solidFill>
                  <a:schemeClr val="tx1"/>
                </a:solidFill>
                <a:effectLst/>
                <a:latin typeface="+mn-lt"/>
                <a:ea typeface="+mn-ea"/>
                <a:cs typeface="+mn-cs"/>
              </a:rPr>
              <a:t> year of the Meiji period. It shows Japanese heraldic devices, or ‘mon’, used to show familial allegiances.</a:t>
            </a:r>
            <a:endParaRPr lang="en-GB" sz="1200" u="non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1880E0-F5F1-4298-A4B2-1825A3CD4419}" type="slidenum">
              <a:rPr lang="en-GB" smtClean="0"/>
              <a:t>18</a:t>
            </a:fld>
            <a:endParaRPr lang="en-GB" dirty="0"/>
          </a:p>
        </p:txBody>
      </p:sp>
    </p:spTree>
    <p:extLst>
      <p:ext uri="{BB962C8B-B14F-4D97-AF65-F5344CB8AC3E}">
        <p14:creationId xmlns:p14="http://schemas.microsoft.com/office/powerpoint/2010/main" val="530008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u="none" kern="1200" dirty="0" smtClean="0">
                <a:solidFill>
                  <a:schemeClr val="tx1"/>
                </a:solidFill>
                <a:effectLst/>
                <a:latin typeface="+mn-lt"/>
                <a:ea typeface="+mn-ea"/>
                <a:cs typeface="+mn-cs"/>
              </a:rPr>
              <a:t>The histories of both the library at Glasgow School of Art and its foundation collections are intrinsically bound to the development of a particular design reform agenda in mid-nineteenth century Britain.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u="none" kern="1200" dirty="0" smtClean="0">
                <a:solidFill>
                  <a:schemeClr val="tx1"/>
                </a:solidFill>
                <a:effectLst/>
                <a:latin typeface="+mn-lt"/>
                <a:ea typeface="+mn-ea"/>
                <a:cs typeface="+mn-cs"/>
              </a:rPr>
              <a:t>Born from the recommendations of the Select Committee on Arts and Manufactures, the Government-sanctioned and funded Schools of Design that were to proliferate across the country were charged, in part, with both educating the artisan and re-educating the wider public in good design.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u="none" kern="1200" dirty="0" smtClean="0">
                <a:solidFill>
                  <a:schemeClr val="tx1"/>
                </a:solidFill>
                <a:effectLst/>
                <a:latin typeface="+mn-lt"/>
                <a:ea typeface="+mn-ea"/>
                <a:cs typeface="+mn-cs"/>
              </a:rPr>
              <a:t>The Glasgow School, which opened in 1845, was no exception and provides a useful case study for the development of these institutions.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u="none" kern="1200" dirty="0" smtClean="0">
                <a:solidFill>
                  <a:schemeClr val="tx1"/>
                </a:solidFill>
                <a:effectLst/>
                <a:latin typeface="+mn-lt"/>
                <a:ea typeface="+mn-ea"/>
                <a:cs typeface="+mn-cs"/>
              </a:rPr>
              <a:t>The development and cultivation of a good, rounded library in the arts and manufactures were viewed as central to their mission, and notably both the London school and the Prussian </a:t>
            </a:r>
            <a:r>
              <a:rPr lang="en-GB" sz="1200" i="1" u="none" kern="1200" dirty="0" err="1" smtClean="0">
                <a:solidFill>
                  <a:schemeClr val="tx1"/>
                </a:solidFill>
                <a:effectLst/>
                <a:latin typeface="+mn-lt"/>
                <a:ea typeface="+mn-ea"/>
                <a:cs typeface="+mn-cs"/>
              </a:rPr>
              <a:t>Kunstgewerbeschule</a:t>
            </a:r>
            <a:r>
              <a:rPr lang="en-GB" sz="1200" u="none" kern="1200" dirty="0" smtClean="0">
                <a:solidFill>
                  <a:schemeClr val="tx1"/>
                </a:solidFill>
                <a:effectLst/>
                <a:latin typeface="+mn-lt"/>
                <a:ea typeface="+mn-ea"/>
                <a:cs typeface="+mn-cs"/>
              </a:rPr>
              <a:t> placed great stock in the importance of their libraries.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u="none" kern="1200" dirty="0" smtClean="0">
                <a:solidFill>
                  <a:schemeClr val="tx1"/>
                </a:solidFill>
                <a:effectLst/>
                <a:latin typeface="+mn-lt"/>
                <a:ea typeface="+mn-ea"/>
                <a:cs typeface="+mn-cs"/>
              </a:rPr>
              <a:t>We</a:t>
            </a:r>
            <a:r>
              <a:rPr lang="en-GB" sz="1200" u="none" kern="1200" baseline="0" dirty="0" smtClean="0">
                <a:solidFill>
                  <a:schemeClr val="tx1"/>
                </a:solidFill>
                <a:effectLst/>
                <a:latin typeface="+mn-lt"/>
                <a:ea typeface="+mn-ea"/>
                <a:cs typeface="+mn-cs"/>
              </a:rPr>
              <a:t> have seen that</a:t>
            </a:r>
            <a:r>
              <a:rPr lang="en-GB" sz="1200" u="none" kern="1200" dirty="0" smtClean="0">
                <a:solidFill>
                  <a:schemeClr val="tx1"/>
                </a:solidFill>
                <a:effectLst/>
                <a:latin typeface="+mn-lt"/>
                <a:ea typeface="+mn-ea"/>
                <a:cs typeface="+mn-cs"/>
              </a:rPr>
              <a:t> GSA library is first documented in 1847, just two years after the school’s foundation.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u="none" kern="1200" dirty="0" smtClean="0">
                <a:solidFill>
                  <a:schemeClr val="tx1"/>
                </a:solidFill>
                <a:effectLst/>
                <a:latin typeface="+mn-lt"/>
                <a:ea typeface="+mn-ea"/>
                <a:cs typeface="+mn-cs"/>
              </a:rPr>
              <a:t>It is observable that from these beginnings the library developed in a rather piecemeal fashion, due to sparse financing or a lack of professional oversight, and it was</a:t>
            </a:r>
            <a:r>
              <a:rPr lang="en-GB" sz="1200" u="none" strike="sngStrike" kern="1200" baseline="0" dirty="0" smtClean="0">
                <a:solidFill>
                  <a:schemeClr val="tx1"/>
                </a:solidFill>
                <a:effectLst/>
                <a:latin typeface="+mn-lt"/>
                <a:ea typeface="+mn-ea"/>
                <a:cs typeface="+mn-cs"/>
              </a:rPr>
              <a:t> </a:t>
            </a:r>
            <a:r>
              <a:rPr lang="en-GB" sz="1200" u="none" kern="1200" dirty="0" smtClean="0">
                <a:solidFill>
                  <a:schemeClr val="tx1"/>
                </a:solidFill>
                <a:effectLst/>
                <a:latin typeface="+mn-lt"/>
                <a:ea typeface="+mn-ea"/>
                <a:cs typeface="+mn-cs"/>
              </a:rPr>
              <a:t>only in the preparations made for the occupation of Mackintosh’s custom-built library that a step change in approach is noticeable.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u="none" kern="1200" dirty="0" smtClean="0">
                <a:solidFill>
                  <a:schemeClr val="tx1"/>
                </a:solidFill>
                <a:effectLst/>
                <a:latin typeface="+mn-lt"/>
                <a:ea typeface="+mn-ea"/>
                <a:cs typeface="+mn-cs"/>
              </a:rPr>
              <a:t>Although the collecting strategy of the library has seen particular foci at different points in its history, its central concern has always remained the need to educate students not only in practical design, but also in wider taste, aesthetics, theory and culture. </a:t>
            </a:r>
          </a:p>
        </p:txBody>
      </p:sp>
      <p:sp>
        <p:nvSpPr>
          <p:cNvPr id="4" name="Slide Number Placeholder 3"/>
          <p:cNvSpPr>
            <a:spLocks noGrp="1"/>
          </p:cNvSpPr>
          <p:nvPr>
            <p:ph type="sldNum" sz="quarter" idx="10"/>
          </p:nvPr>
        </p:nvSpPr>
        <p:spPr/>
        <p:txBody>
          <a:bodyPr/>
          <a:lstStyle/>
          <a:p>
            <a:fld id="{671880E0-F5F1-4298-A4B2-1825A3CD4419}" type="slidenum">
              <a:rPr lang="en-GB" smtClean="0"/>
              <a:t>19</a:t>
            </a:fld>
            <a:endParaRPr lang="en-GB" dirty="0"/>
          </a:p>
        </p:txBody>
      </p:sp>
    </p:spTree>
    <p:extLst>
      <p:ext uri="{BB962C8B-B14F-4D97-AF65-F5344CB8AC3E}">
        <p14:creationId xmlns:p14="http://schemas.microsoft.com/office/powerpoint/2010/main" val="2777755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In his treatise The Enemies of Books, first published in 1880</a:t>
            </a:r>
            <a:r>
              <a:rPr lang="en-GB" baseline="0" dirty="0" smtClean="0"/>
              <a:t> by </a:t>
            </a:r>
            <a:r>
              <a:rPr lang="en-GB" baseline="0" dirty="0" err="1" smtClean="0"/>
              <a:t>Trubner</a:t>
            </a:r>
            <a:r>
              <a:rPr lang="en-GB" baseline="0" dirty="0" smtClean="0"/>
              <a:t> &amp; Co.</a:t>
            </a:r>
            <a:r>
              <a:rPr lang="en-GB" b="1" baseline="0" dirty="0" smtClean="0"/>
              <a:t>, </a:t>
            </a:r>
            <a:r>
              <a:rPr lang="en-GB" baseline="0" dirty="0" smtClean="0"/>
              <a:t>William Blades, the well-known collector of the works of William Caxton, </a:t>
            </a:r>
            <a:r>
              <a:rPr lang="en-GB" dirty="0" smtClean="0"/>
              <a:t>documents his outrage at the mistreatment suffered by books</a:t>
            </a:r>
            <a:r>
              <a:rPr lang="en-GB" baseline="0" dirty="0" smtClean="0"/>
              <a:t> at the hands of </a:t>
            </a:r>
            <a:r>
              <a:rPr lang="en-GB" baseline="0" dirty="0" err="1" smtClean="0"/>
              <a:t>biblioclasts</a:t>
            </a:r>
            <a:r>
              <a:rPr lang="en-GB" dirty="0" smtClean="0"/>
              <a:t>, both human and non-human</a:t>
            </a:r>
          </a:p>
          <a:p>
            <a:pPr marL="171450" indent="-171450">
              <a:buFont typeface="Arial" panose="020B0604020202020204" pitchFamily="34" charset="0"/>
              <a:buChar char="•"/>
            </a:pPr>
            <a:r>
              <a:rPr lang="en-GB" dirty="0" smtClean="0"/>
              <a:t>His text enumerates and discusses threats to the survival of books, with dedicated</a:t>
            </a:r>
            <a:r>
              <a:rPr lang="en-GB" baseline="0" dirty="0" smtClean="0"/>
              <a:t> c</a:t>
            </a:r>
            <a:r>
              <a:rPr lang="en-GB" dirty="0" smtClean="0"/>
              <a:t>hapters on water, gas and heat, dust and neglect, ignorance and bigotry, bookworms, other vermin, bookbinders, collectors, servants, and children</a:t>
            </a:r>
          </a:p>
          <a:p>
            <a:pPr marL="171450" indent="-171450">
              <a:buFont typeface="Arial" panose="020B0604020202020204" pitchFamily="34" charset="0"/>
              <a:buChar char="•"/>
            </a:pPr>
            <a:r>
              <a:rPr lang="en-GB" dirty="0" smtClean="0"/>
              <a:t>His</a:t>
            </a:r>
            <a:r>
              <a:rPr lang="en-GB" baseline="0" dirty="0" smtClean="0"/>
              <a:t> chapter on fire begins:</a:t>
            </a:r>
          </a:p>
          <a:p>
            <a:pPr marL="171450" indent="-171450">
              <a:buFont typeface="Arial" panose="020B0604020202020204" pitchFamily="34" charset="0"/>
              <a:buChar char="•"/>
            </a:pPr>
            <a:r>
              <a:rPr lang="en-GB" baseline="0" dirty="0" smtClean="0"/>
              <a:t>“There are many of the forces of Nature which tend to injure Books; but among them all not one has been half so destructive as Fire.”</a:t>
            </a:r>
          </a:p>
          <a:p>
            <a:pPr marL="171450" indent="-171450">
              <a:buFont typeface="Arial" panose="020B0604020202020204" pitchFamily="34" charset="0"/>
              <a:buChar char="•"/>
            </a:pPr>
            <a:r>
              <a:rPr lang="en-GB" baseline="0" dirty="0" smtClean="0"/>
              <a:t>“It would be tedious to write out a bare list only of the numerous libraries and bibliographical treasures which, in one way or another, have been seized by the Fire-king as his own.”</a:t>
            </a:r>
          </a:p>
          <a:p>
            <a:pPr marL="171450" indent="-171450">
              <a:buFont typeface="Arial" panose="020B0604020202020204" pitchFamily="34" charset="0"/>
              <a:buChar char="•"/>
            </a:pPr>
            <a:r>
              <a:rPr lang="en-GB" baseline="0" dirty="0" smtClean="0"/>
              <a:t>This engraved illustration, taken from Blades’ text, depicts the destruction of books of magic at Ephesus</a:t>
            </a:r>
          </a:p>
        </p:txBody>
      </p:sp>
      <p:sp>
        <p:nvSpPr>
          <p:cNvPr id="4" name="Slide Number Placeholder 3"/>
          <p:cNvSpPr>
            <a:spLocks noGrp="1"/>
          </p:cNvSpPr>
          <p:nvPr>
            <p:ph type="sldNum" sz="quarter" idx="10"/>
          </p:nvPr>
        </p:nvSpPr>
        <p:spPr/>
        <p:txBody>
          <a:bodyPr/>
          <a:lstStyle/>
          <a:p>
            <a:fld id="{671880E0-F5F1-4298-A4B2-1825A3CD4419}" type="slidenum">
              <a:rPr lang="en-GB" smtClean="0"/>
              <a:t>2</a:t>
            </a:fld>
            <a:endParaRPr lang="en-GB" dirty="0"/>
          </a:p>
        </p:txBody>
      </p:sp>
    </p:spTree>
    <p:extLst>
      <p:ext uri="{BB962C8B-B14F-4D97-AF65-F5344CB8AC3E}">
        <p14:creationId xmlns:p14="http://schemas.microsoft.com/office/powerpoint/2010/main" val="3917199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u="none" kern="1200" dirty="0" smtClean="0">
                <a:solidFill>
                  <a:schemeClr val="tx1"/>
                </a:solidFill>
                <a:effectLst/>
                <a:latin typeface="+mn-lt"/>
                <a:ea typeface="+mn-ea"/>
                <a:cs typeface="+mn-cs"/>
              </a:rPr>
              <a:t>As the library moves forward into a period of post-fire reconstruction, it is a history of adaptation and evolution that will continue in the years to come.</a:t>
            </a:r>
          </a:p>
        </p:txBody>
      </p:sp>
      <p:sp>
        <p:nvSpPr>
          <p:cNvPr id="4" name="Slide Number Placeholder 3"/>
          <p:cNvSpPr>
            <a:spLocks noGrp="1"/>
          </p:cNvSpPr>
          <p:nvPr>
            <p:ph type="sldNum" sz="quarter" idx="10"/>
          </p:nvPr>
        </p:nvSpPr>
        <p:spPr/>
        <p:txBody>
          <a:bodyPr/>
          <a:lstStyle/>
          <a:p>
            <a:fld id="{671880E0-F5F1-4298-A4B2-1825A3CD4419}" type="slidenum">
              <a:rPr lang="en-GB" smtClean="0"/>
              <a:t>20</a:t>
            </a:fld>
            <a:endParaRPr lang="en-GB" dirty="0"/>
          </a:p>
        </p:txBody>
      </p:sp>
    </p:spTree>
    <p:extLst>
      <p:ext uri="{BB962C8B-B14F-4D97-AF65-F5344CB8AC3E}">
        <p14:creationId xmlns:p14="http://schemas.microsoft.com/office/powerpoint/2010/main" val="553447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smtClean="0"/>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charset="0"/>
              </a:defRPr>
            </a:lvl1pPr>
            <a:lvl2pPr marL="742950" indent="-285750">
              <a:defRPr sz="2400">
                <a:solidFill>
                  <a:schemeClr val="tx1"/>
                </a:solidFill>
                <a:latin typeface="Times" charset="0"/>
              </a:defRPr>
            </a:lvl2pPr>
            <a:lvl3pPr marL="1143000" indent="-228600">
              <a:defRPr sz="2400">
                <a:solidFill>
                  <a:schemeClr val="tx1"/>
                </a:solidFill>
                <a:latin typeface="Times" charset="0"/>
              </a:defRPr>
            </a:lvl3pPr>
            <a:lvl4pPr marL="1600200" indent="-228600">
              <a:defRPr sz="2400">
                <a:solidFill>
                  <a:schemeClr val="tx1"/>
                </a:solidFill>
                <a:latin typeface="Times" charset="0"/>
              </a:defRPr>
            </a:lvl4pPr>
            <a:lvl5pPr marL="2057400" indent="-228600">
              <a:defRPr sz="2400">
                <a:solidFill>
                  <a:schemeClr val="tx1"/>
                </a:solidFill>
                <a:latin typeface="Times" charset="0"/>
              </a:defRPr>
            </a:lvl5pPr>
            <a:lvl6pPr marL="2514600" indent="-228600" eaLnBrk="0" fontAlgn="base" hangingPunct="0">
              <a:spcBef>
                <a:spcPct val="0"/>
              </a:spcBef>
              <a:spcAft>
                <a:spcPct val="0"/>
              </a:spcAft>
              <a:defRPr sz="2400">
                <a:solidFill>
                  <a:schemeClr val="tx1"/>
                </a:solidFill>
                <a:latin typeface="Times" charset="0"/>
              </a:defRPr>
            </a:lvl6pPr>
            <a:lvl7pPr marL="2971800" indent="-228600" eaLnBrk="0" fontAlgn="base" hangingPunct="0">
              <a:spcBef>
                <a:spcPct val="0"/>
              </a:spcBef>
              <a:spcAft>
                <a:spcPct val="0"/>
              </a:spcAft>
              <a:defRPr sz="2400">
                <a:solidFill>
                  <a:schemeClr val="tx1"/>
                </a:solidFill>
                <a:latin typeface="Times" charset="0"/>
              </a:defRPr>
            </a:lvl7pPr>
            <a:lvl8pPr marL="3429000" indent="-228600" eaLnBrk="0" fontAlgn="base" hangingPunct="0">
              <a:spcBef>
                <a:spcPct val="0"/>
              </a:spcBef>
              <a:spcAft>
                <a:spcPct val="0"/>
              </a:spcAft>
              <a:defRPr sz="2400">
                <a:solidFill>
                  <a:schemeClr val="tx1"/>
                </a:solidFill>
                <a:latin typeface="Times" charset="0"/>
              </a:defRPr>
            </a:lvl8pPr>
            <a:lvl9pPr marL="3886200" indent="-228600" eaLnBrk="0" fontAlgn="base" hangingPunct="0">
              <a:spcBef>
                <a:spcPct val="0"/>
              </a:spcBef>
              <a:spcAft>
                <a:spcPct val="0"/>
              </a:spcAft>
              <a:defRPr sz="2400">
                <a:solidFill>
                  <a:schemeClr val="tx1"/>
                </a:solidFill>
                <a:latin typeface="Times" charset="0"/>
              </a:defRPr>
            </a:lvl9pPr>
          </a:lstStyle>
          <a:p>
            <a:fld id="{38114F99-7933-4C20-9681-DDB777210C9C}" type="slidenum">
              <a:rPr lang="en-GB" altLang="en-US" sz="1200" smtClean="0"/>
              <a:pPr/>
              <a:t>21</a:t>
            </a:fld>
            <a:endParaRPr lang="en-GB" altLang="en-US" sz="1200" dirty="0" smtClean="0"/>
          </a:p>
        </p:txBody>
      </p:sp>
    </p:spTree>
    <p:extLst>
      <p:ext uri="{BB962C8B-B14F-4D97-AF65-F5344CB8AC3E}">
        <p14:creationId xmlns:p14="http://schemas.microsoft.com/office/powerpoint/2010/main" val="2380587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ct val="0"/>
              </a:spcBef>
              <a:spcAft>
                <a:spcPts val="0"/>
              </a:spcAft>
              <a:buClrTx/>
              <a:buSzTx/>
              <a:buFontTx/>
              <a:buChar char="•"/>
              <a:tabLst/>
              <a:defRPr/>
            </a:pPr>
            <a:r>
              <a:rPr lang="en-GB" sz="1200" kern="1200" dirty="0" smtClean="0">
                <a:solidFill>
                  <a:schemeClr val="tx1"/>
                </a:solidFill>
                <a:effectLst/>
                <a:latin typeface="+mn-lt"/>
                <a:ea typeface="+mn-ea"/>
                <a:cs typeface="+mn-cs"/>
              </a:rPr>
              <a:t>On the 23rd of May 2014, the Fire-king seized the world-famous Mackintosh library at the Glasgow School of Art and the important art historical collections it contained. </a:t>
            </a:r>
          </a:p>
          <a:p>
            <a:pPr marL="171450" marR="0" indent="-171450" algn="l" defTabSz="914400" rtl="0" eaLnBrk="1" fontAlgn="auto" latinLnBrk="0" hangingPunct="1">
              <a:lnSpc>
                <a:spcPct val="100000"/>
              </a:lnSpc>
              <a:spcBef>
                <a:spcPct val="0"/>
              </a:spcBef>
              <a:spcAft>
                <a:spcPts val="0"/>
              </a:spcAft>
              <a:buClrTx/>
              <a:buSzTx/>
              <a:buFontTx/>
              <a:buChar char="•"/>
              <a:tabLst/>
              <a:defRPr/>
            </a:pPr>
            <a:r>
              <a:rPr lang="en-GB" sz="1200" kern="1200" dirty="0" smtClean="0">
                <a:solidFill>
                  <a:schemeClr val="tx1"/>
                </a:solidFill>
                <a:effectLst/>
                <a:latin typeface="+mn-lt"/>
                <a:ea typeface="+mn-ea"/>
                <a:cs typeface="+mn-cs"/>
              </a:rPr>
              <a:t>The devastating fire was widely reported and discussed at the time, and continues to feature prominently as the School moves from a period of rescue and salvage to a period of rebirth and reconstruction. </a:t>
            </a:r>
          </a:p>
          <a:p>
            <a:pPr marL="171450" marR="0" indent="-171450" algn="l" defTabSz="914400" rtl="0" eaLnBrk="1" fontAlgn="auto" latinLnBrk="0" hangingPunct="1">
              <a:lnSpc>
                <a:spcPct val="100000"/>
              </a:lnSpc>
              <a:spcBef>
                <a:spcPct val="0"/>
              </a:spcBef>
              <a:spcAft>
                <a:spcPts val="0"/>
              </a:spcAft>
              <a:buClrTx/>
              <a:buSzTx/>
              <a:buFontTx/>
              <a:buChar char="•"/>
              <a:tabLst/>
              <a:defRPr/>
            </a:pPr>
            <a:r>
              <a:rPr lang="en-GB" altLang="en-US" dirty="0" smtClean="0"/>
              <a:t>One of Scotland’s most important and widely recognised library spaces, it was designed by Charles Rennie Mackintosh between 1907 and 1909 as part of the second phase of the Art School building</a:t>
            </a:r>
            <a:r>
              <a:rPr lang="en-GB" altLang="en-US" baseline="0" dirty="0" smtClean="0"/>
              <a:t> he had first designed in 1896</a:t>
            </a:r>
            <a:endParaRPr lang="en-GB" altLang="en-US" dirty="0" smtClean="0"/>
          </a:p>
          <a:p>
            <a:pPr marL="171450" indent="-171450" eaLnBrk="1" hangingPunct="1">
              <a:spcBef>
                <a:spcPct val="0"/>
              </a:spcBef>
              <a:buFontTx/>
              <a:buChar char="•"/>
            </a:pPr>
            <a:r>
              <a:rPr lang="en-GB" altLang="en-US" dirty="0" smtClean="0"/>
              <a:t>It was generally accepted as one of the finest Art Nouveau interiors internationally,</a:t>
            </a:r>
            <a:r>
              <a:rPr lang="en-GB" altLang="en-US" baseline="0" dirty="0" smtClean="0"/>
              <a:t> and a</a:t>
            </a:r>
            <a:r>
              <a:rPr lang="en-GB" altLang="en-US" dirty="0" smtClean="0"/>
              <a:t>ny visitor to the space could not help but be moved by its architectural and aesthetic beauty,</a:t>
            </a:r>
            <a:r>
              <a:rPr lang="en-GB" altLang="en-US" baseline="0" dirty="0" smtClean="0"/>
              <a:t> f</a:t>
            </a:r>
            <a:r>
              <a:rPr lang="en-GB" altLang="en-US" dirty="0" smtClean="0"/>
              <a:t>rom its hand-painted balusters to its pierced wooden pendants, and from its coloured-glass hanging lamps, to its original tables, Windsor chairs and periodicals desk. </a:t>
            </a:r>
          </a:p>
          <a:p>
            <a:pPr marL="171450" indent="-171450">
              <a:buFont typeface="Arial" panose="020B0604020202020204" pitchFamily="34" charset="0"/>
              <a:buChar char="•"/>
            </a:pPr>
            <a:r>
              <a:rPr lang="en-GB" dirty="0" smtClean="0"/>
              <a:t>This </a:t>
            </a:r>
            <a:r>
              <a:rPr lang="en-GB" baseline="0" dirty="0" smtClean="0"/>
              <a:t>postcard</a:t>
            </a:r>
            <a:r>
              <a:rPr lang="en-GB" dirty="0" smtClean="0"/>
              <a:t> view of the library</a:t>
            </a:r>
            <a:r>
              <a:rPr lang="en-GB" baseline="0" dirty="0" smtClean="0"/>
              <a:t> by an unknown photographer dates to soon after completion in 1909, and is taken from the School’s Archives</a:t>
            </a:r>
            <a:endParaRPr lang="en-GB" dirty="0"/>
          </a:p>
        </p:txBody>
      </p:sp>
      <p:sp>
        <p:nvSpPr>
          <p:cNvPr id="4" name="Slide Number Placeholder 3"/>
          <p:cNvSpPr>
            <a:spLocks noGrp="1"/>
          </p:cNvSpPr>
          <p:nvPr>
            <p:ph type="sldNum" sz="quarter" idx="10"/>
          </p:nvPr>
        </p:nvSpPr>
        <p:spPr/>
        <p:txBody>
          <a:bodyPr/>
          <a:lstStyle/>
          <a:p>
            <a:fld id="{671880E0-F5F1-4298-A4B2-1825A3CD4419}" type="slidenum">
              <a:rPr lang="en-GB" smtClean="0"/>
              <a:t>3</a:t>
            </a:fld>
            <a:endParaRPr lang="en-GB" dirty="0"/>
          </a:p>
        </p:txBody>
      </p:sp>
    </p:spTree>
    <p:extLst>
      <p:ext uri="{BB962C8B-B14F-4D97-AF65-F5344CB8AC3E}">
        <p14:creationId xmlns:p14="http://schemas.microsoft.com/office/powerpoint/2010/main" val="1372743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But this paper</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adopts the premise that any historical library is more than an architectural space alone; the collections it contains also form an intrinsic part of its history of both use and reception. </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In the case of Mackintosh’s library, the innovative aesthetic has tended to overshadow the collections that it held: until recently, no research had been conducted into the early library collections at GSA, and how their development related to wider currents within nineteenth and early twentieth century British art and design education. </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But</a:t>
            </a:r>
            <a:r>
              <a:rPr lang="en-GB" sz="1200" kern="1200" baseline="0" dirty="0" smtClean="0">
                <a:solidFill>
                  <a:schemeClr val="tx1"/>
                </a:solidFill>
                <a:effectLst/>
                <a:latin typeface="+mn-lt"/>
                <a:ea typeface="+mn-ea"/>
                <a:cs typeface="+mn-cs"/>
              </a:rPr>
              <a:t> p</a:t>
            </a:r>
            <a:r>
              <a:rPr lang="en-GB" sz="1200" kern="1200" dirty="0" smtClean="0">
                <a:solidFill>
                  <a:schemeClr val="tx1"/>
                </a:solidFill>
                <a:effectLst/>
                <a:latin typeface="+mn-lt"/>
                <a:ea typeface="+mn-ea"/>
                <a:cs typeface="+mn-cs"/>
              </a:rPr>
              <a:t>rimary documents in the School’s archives have helped us to understand the particular history of the library and the strategies that were employed to develop its collections, and this in turn has shed light on the contemporaneous development of libraries within wider 19</a:t>
            </a:r>
            <a:r>
              <a:rPr lang="en-GB" sz="1200" kern="1200" baseline="30000" dirty="0" smtClean="0">
                <a:solidFill>
                  <a:schemeClr val="tx1"/>
                </a:solidFill>
                <a:effectLst/>
                <a:latin typeface="+mn-lt"/>
                <a:ea typeface="+mn-ea"/>
                <a:cs typeface="+mn-cs"/>
              </a:rPr>
              <a:t>th</a:t>
            </a:r>
            <a:r>
              <a:rPr lang="en-GB" sz="1200" kern="1200" dirty="0" smtClean="0">
                <a:solidFill>
                  <a:schemeClr val="tx1"/>
                </a:solidFill>
                <a:effectLst/>
                <a:latin typeface="+mn-lt"/>
                <a:ea typeface="+mn-ea"/>
                <a:cs typeface="+mn-cs"/>
              </a:rPr>
              <a:t> century UK networks of design.</a:t>
            </a:r>
            <a:r>
              <a:rPr lang="en-GB" sz="1200" u="sng" kern="1200" dirty="0" smtClean="0">
                <a:solidFill>
                  <a:schemeClr val="tx1"/>
                </a:solidFill>
                <a:effectLst/>
                <a:latin typeface="+mn-lt"/>
                <a:ea typeface="+mn-ea"/>
                <a:cs typeface="+mn-cs"/>
              </a:rPr>
              <a:t> </a:t>
            </a:r>
            <a:endParaRPr lang="en-GB" baseline="0" dirty="0" smtClean="0"/>
          </a:p>
        </p:txBody>
      </p:sp>
      <p:sp>
        <p:nvSpPr>
          <p:cNvPr id="4" name="Slide Number Placeholder 3"/>
          <p:cNvSpPr>
            <a:spLocks noGrp="1"/>
          </p:cNvSpPr>
          <p:nvPr>
            <p:ph type="sldNum" sz="quarter" idx="10"/>
          </p:nvPr>
        </p:nvSpPr>
        <p:spPr/>
        <p:txBody>
          <a:bodyPr/>
          <a:lstStyle/>
          <a:p>
            <a:fld id="{671880E0-F5F1-4298-A4B2-1825A3CD4419}" type="slidenum">
              <a:rPr lang="en-GB" smtClean="0"/>
              <a:t>4</a:t>
            </a:fld>
            <a:endParaRPr lang="en-GB" dirty="0"/>
          </a:p>
        </p:txBody>
      </p:sp>
    </p:spTree>
    <p:extLst>
      <p:ext uri="{BB962C8B-B14F-4D97-AF65-F5344CB8AC3E}">
        <p14:creationId xmlns:p14="http://schemas.microsoft.com/office/powerpoint/2010/main" val="4143691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To understand the history of the GSA library, one must first locate it within a particularly British system of arts education. </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In 1835 the UK Government had established a Select Committee on Arts and Manufactures to report on why Britain’s commercial and industrial products were failing to compete with foreign imports in the domestic market, and struggling to gain footholds in markets abroad. </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Originally proposed by William </a:t>
            </a:r>
            <a:r>
              <a:rPr lang="en-GB" sz="1200" kern="1200" dirty="0" err="1" smtClean="0">
                <a:solidFill>
                  <a:schemeClr val="tx1"/>
                </a:solidFill>
                <a:effectLst/>
                <a:latin typeface="+mn-lt"/>
                <a:ea typeface="+mn-ea"/>
                <a:cs typeface="+mn-cs"/>
              </a:rPr>
              <a:t>Ewart</a:t>
            </a:r>
            <a:r>
              <a:rPr lang="en-GB" sz="1200" kern="1200" dirty="0" smtClean="0">
                <a:solidFill>
                  <a:schemeClr val="tx1"/>
                </a:solidFill>
                <a:effectLst/>
                <a:latin typeface="+mn-lt"/>
                <a:ea typeface="+mn-ea"/>
                <a:cs typeface="+mn-cs"/>
              </a:rPr>
              <a:t>, the then Member of Parliament for Liverpool, the Committee was to ‘inquire into the best means of extending a knowledge of the Fine Arts, and the principles of Design among the people - especially among the manufacturing population of the country.’</a:t>
            </a:r>
          </a:p>
          <a:p>
            <a:pPr marL="171450" indent="-171450">
              <a:buFont typeface="Arial" panose="020B0604020202020204" pitchFamily="34" charset="0"/>
              <a:buChar char="•"/>
            </a:pPr>
            <a:r>
              <a:rPr lang="en-GB" sz="1200" kern="1200" dirty="0" err="1" smtClean="0">
                <a:solidFill>
                  <a:schemeClr val="tx1"/>
                </a:solidFill>
                <a:effectLst/>
                <a:latin typeface="+mn-lt"/>
                <a:ea typeface="+mn-ea"/>
                <a:cs typeface="+mn-cs"/>
              </a:rPr>
              <a:t>Ewart’s</a:t>
            </a:r>
            <a:r>
              <a:rPr lang="en-GB" sz="1200" kern="1200" dirty="0" smtClean="0">
                <a:solidFill>
                  <a:schemeClr val="tx1"/>
                </a:solidFill>
                <a:effectLst/>
                <a:latin typeface="+mn-lt"/>
                <a:ea typeface="+mn-ea"/>
                <a:cs typeface="+mn-cs"/>
              </a:rPr>
              <a:t> parliamentary motion reflects insecurities that were widely felt at the time by both the ruling and commercial classes: that the standard of Britain’s manufactured output was falling behind in terms of design and execution, particularly when compared to her Continental rivals. </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The Select Committee was thus positioned squarely within wider moves to create a national infrastructure that would educate both the manufacturing classes and their employers in good design, but also the wider general public, whose unreformed tastes were felt to create damaging consumer demands. </a:t>
            </a:r>
          </a:p>
          <a:p>
            <a:pPr marL="171450" indent="-171450">
              <a:buFont typeface="Arial" panose="020B0604020202020204" pitchFamily="34" charset="0"/>
              <a:buChar char="•"/>
            </a:pPr>
            <a:r>
              <a:rPr lang="en-GB" sz="1200" kern="1200" dirty="0" err="1" smtClean="0">
                <a:solidFill>
                  <a:schemeClr val="tx1"/>
                </a:solidFill>
                <a:effectLst/>
                <a:latin typeface="+mn-lt"/>
                <a:ea typeface="+mn-ea"/>
                <a:cs typeface="+mn-cs"/>
              </a:rPr>
              <a:t>Sproll</a:t>
            </a:r>
            <a:r>
              <a:rPr lang="en-GB" sz="1200" kern="1200" dirty="0" smtClean="0">
                <a:solidFill>
                  <a:schemeClr val="tx1"/>
                </a:solidFill>
                <a:effectLst/>
                <a:latin typeface="+mn-lt"/>
                <a:ea typeface="+mn-ea"/>
                <a:cs typeface="+mn-cs"/>
              </a:rPr>
              <a:t> notes</a:t>
            </a:r>
            <a:r>
              <a:rPr lang="en-GB" sz="1200" kern="1200" baseline="0" dirty="0" smtClean="0">
                <a:solidFill>
                  <a:schemeClr val="tx1"/>
                </a:solidFill>
                <a:effectLst/>
                <a:latin typeface="+mn-lt"/>
                <a:ea typeface="+mn-ea"/>
                <a:cs typeface="+mn-cs"/>
              </a:rPr>
              <a:t> that t</a:t>
            </a:r>
            <a:r>
              <a:rPr lang="en-GB" sz="1200" kern="1200" dirty="0" smtClean="0">
                <a:solidFill>
                  <a:schemeClr val="tx1"/>
                </a:solidFill>
                <a:effectLst/>
                <a:latin typeface="+mn-lt"/>
                <a:ea typeface="+mn-ea"/>
                <a:cs typeface="+mn-cs"/>
              </a:rPr>
              <a:t>he </a:t>
            </a:r>
            <a:r>
              <a:rPr lang="en-GB" sz="1200" kern="1200" dirty="0" smtClean="0">
                <a:solidFill>
                  <a:schemeClr val="tx1"/>
                </a:solidFill>
                <a:effectLst/>
                <a:latin typeface="+mn-lt"/>
                <a:ea typeface="+mn-ea"/>
                <a:cs typeface="+mn-cs"/>
              </a:rPr>
              <a:t>French in particular were observed to have ‘succeeded in creating an informed public by establishing nationwide teaching programmes and granting public access to art exhibitions’, producing ‘both informed producers </a:t>
            </a:r>
            <a:r>
              <a:rPr lang="en-GB" sz="1200" i="1" kern="1200" dirty="0" smtClean="0">
                <a:solidFill>
                  <a:schemeClr val="tx1"/>
                </a:solidFill>
                <a:effectLst/>
                <a:latin typeface="+mn-lt"/>
                <a:ea typeface="+mn-ea"/>
                <a:cs typeface="+mn-cs"/>
              </a:rPr>
              <a:t>and</a:t>
            </a:r>
            <a:r>
              <a:rPr lang="en-GB" sz="1200" kern="1200" dirty="0" smtClean="0">
                <a:solidFill>
                  <a:schemeClr val="tx1"/>
                </a:solidFill>
                <a:effectLst/>
                <a:latin typeface="+mn-lt"/>
                <a:ea typeface="+mn-ea"/>
                <a:cs typeface="+mn-cs"/>
              </a:rPr>
              <a:t> consumers.’ </a:t>
            </a:r>
          </a:p>
        </p:txBody>
      </p:sp>
      <p:sp>
        <p:nvSpPr>
          <p:cNvPr id="4" name="Slide Number Placeholder 3"/>
          <p:cNvSpPr>
            <a:spLocks noGrp="1"/>
          </p:cNvSpPr>
          <p:nvPr>
            <p:ph type="sldNum" sz="quarter" idx="10"/>
          </p:nvPr>
        </p:nvSpPr>
        <p:spPr/>
        <p:txBody>
          <a:bodyPr/>
          <a:lstStyle/>
          <a:p>
            <a:fld id="{671880E0-F5F1-4298-A4B2-1825A3CD4419}" type="slidenum">
              <a:rPr lang="en-GB" smtClean="0"/>
              <a:t>5</a:t>
            </a:fld>
            <a:endParaRPr lang="en-GB" dirty="0"/>
          </a:p>
        </p:txBody>
      </p:sp>
    </p:spTree>
    <p:extLst>
      <p:ext uri="{BB962C8B-B14F-4D97-AF65-F5344CB8AC3E}">
        <p14:creationId xmlns:p14="http://schemas.microsoft.com/office/powerpoint/2010/main" val="35345035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During its hearings, the Select</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Committee took evidence from witnesses representing a variety of interests: from academia, retail, manufacture, design and fine art. </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But</a:t>
            </a:r>
            <a:r>
              <a:rPr lang="en-GB" sz="1200" kern="1200" baseline="0" dirty="0" smtClean="0">
                <a:solidFill>
                  <a:schemeClr val="tx1"/>
                </a:solidFill>
                <a:effectLst/>
                <a:latin typeface="+mn-lt"/>
                <a:ea typeface="+mn-ea"/>
                <a:cs typeface="+mn-cs"/>
              </a:rPr>
              <a:t> t</a:t>
            </a:r>
            <a:r>
              <a:rPr lang="en-GB" sz="1200" kern="1200" dirty="0" smtClean="0">
                <a:solidFill>
                  <a:schemeClr val="tx1"/>
                </a:solidFill>
                <a:effectLst/>
                <a:latin typeface="+mn-lt"/>
                <a:ea typeface="+mn-ea"/>
                <a:cs typeface="+mn-cs"/>
              </a:rPr>
              <a:t>he testimony of one witness in particular proved highly influential. </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Dr Gustav Friedrich </a:t>
            </a:r>
            <a:r>
              <a:rPr lang="en-GB" sz="1200" kern="1200" dirty="0" err="1" smtClean="0">
                <a:solidFill>
                  <a:schemeClr val="tx1"/>
                </a:solidFill>
                <a:effectLst/>
                <a:latin typeface="+mn-lt"/>
                <a:ea typeface="+mn-ea"/>
                <a:cs typeface="+mn-cs"/>
              </a:rPr>
              <a:t>Waagen</a:t>
            </a:r>
            <a:r>
              <a:rPr lang="en-GB" sz="1200" kern="1200" dirty="0" smtClean="0">
                <a:solidFill>
                  <a:schemeClr val="tx1"/>
                </a:solidFill>
                <a:effectLst/>
                <a:latin typeface="+mn-lt"/>
                <a:ea typeface="+mn-ea"/>
                <a:cs typeface="+mn-cs"/>
              </a:rPr>
              <a:t>, then Director of Berlin’s </a:t>
            </a:r>
            <a:r>
              <a:rPr lang="en-GB" sz="1200" i="0" kern="1200" dirty="0" smtClean="0">
                <a:solidFill>
                  <a:schemeClr val="tx1"/>
                </a:solidFill>
                <a:effectLst/>
                <a:latin typeface="+mn-lt"/>
                <a:ea typeface="+mn-ea"/>
                <a:cs typeface="+mn-cs"/>
              </a:rPr>
              <a:t>Museum of Decorative Arts</a:t>
            </a:r>
            <a:r>
              <a:rPr lang="en-GB" sz="1200" kern="1200" dirty="0" smtClean="0">
                <a:solidFill>
                  <a:schemeClr val="tx1"/>
                </a:solidFill>
                <a:effectLst/>
                <a:latin typeface="+mn-lt"/>
                <a:ea typeface="+mn-ea"/>
                <a:cs typeface="+mn-cs"/>
              </a:rPr>
              <a:t>, spoke of the Prussian </a:t>
            </a:r>
            <a:r>
              <a:rPr lang="en-GB" sz="1200" i="1" kern="1200" dirty="0" err="1" smtClean="0">
                <a:solidFill>
                  <a:schemeClr val="tx1"/>
                </a:solidFill>
                <a:effectLst/>
                <a:latin typeface="+mn-lt"/>
                <a:ea typeface="+mn-ea"/>
                <a:cs typeface="+mn-cs"/>
              </a:rPr>
              <a:t>Kunstgewerbeschule</a:t>
            </a:r>
            <a:r>
              <a:rPr lang="en-GB" sz="1200" kern="1200" dirty="0" smtClean="0">
                <a:solidFill>
                  <a:schemeClr val="tx1"/>
                </a:solidFill>
                <a:effectLst/>
                <a:latin typeface="+mn-lt"/>
                <a:ea typeface="+mn-ea"/>
                <a:cs typeface="+mn-cs"/>
              </a:rPr>
              <a:t> (founded in 1821) which provided drawing classes, workshops, and a collection of plaster casts for its students. </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His observations on the comparative state of art and design education in England were widely circulated and read when first published</a:t>
            </a:r>
            <a:r>
              <a:rPr lang="en-GB" sz="1200" kern="1200" baseline="0" dirty="0" smtClean="0">
                <a:solidFill>
                  <a:schemeClr val="tx1"/>
                </a:solidFill>
                <a:effectLst/>
                <a:latin typeface="+mn-lt"/>
                <a:ea typeface="+mn-ea"/>
                <a:cs typeface="+mn-cs"/>
              </a:rPr>
              <a:t> a couple of years later in 1838.</a:t>
            </a: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err="1" smtClean="0">
                <a:solidFill>
                  <a:schemeClr val="tx1"/>
                </a:solidFill>
                <a:effectLst/>
                <a:latin typeface="+mn-lt"/>
                <a:ea typeface="+mn-ea"/>
                <a:cs typeface="+mn-cs"/>
              </a:rPr>
              <a:t>Waagen</a:t>
            </a:r>
            <a:r>
              <a:rPr lang="en-GB" sz="1200" kern="1200" dirty="0" smtClean="0">
                <a:solidFill>
                  <a:schemeClr val="tx1"/>
                </a:solidFill>
                <a:effectLst/>
                <a:latin typeface="+mn-lt"/>
                <a:ea typeface="+mn-ea"/>
                <a:cs typeface="+mn-cs"/>
              </a:rPr>
              <a:t> presented a model of ‘a central school controlling regional affiliates’,</a:t>
            </a:r>
            <a:r>
              <a:rPr lang="en-GB" sz="1200" kern="1200" baseline="0" dirty="0" smtClean="0">
                <a:solidFill>
                  <a:schemeClr val="tx1"/>
                </a:solidFill>
                <a:effectLst/>
                <a:latin typeface="+mn-lt"/>
                <a:ea typeface="+mn-ea"/>
                <a:cs typeface="+mn-cs"/>
              </a:rPr>
              <a:t> and this </a:t>
            </a:r>
            <a:r>
              <a:rPr lang="en-GB" sz="1200" kern="1200" dirty="0" smtClean="0">
                <a:solidFill>
                  <a:schemeClr val="tx1"/>
                </a:solidFill>
                <a:effectLst/>
                <a:latin typeface="+mn-lt"/>
                <a:ea typeface="+mn-ea"/>
                <a:cs typeface="+mn-cs"/>
              </a:rPr>
              <a:t>provided a blueprint for the British system of design education that was to follow.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This portrait</a:t>
            </a:r>
            <a:r>
              <a:rPr lang="en-GB" sz="1200" kern="1200" baseline="0" dirty="0" smtClean="0">
                <a:solidFill>
                  <a:schemeClr val="tx1"/>
                </a:solidFill>
                <a:effectLst/>
                <a:latin typeface="+mn-lt"/>
                <a:ea typeface="+mn-ea"/>
                <a:cs typeface="+mn-cs"/>
              </a:rPr>
              <a:t> of </a:t>
            </a:r>
            <a:r>
              <a:rPr lang="en-GB" sz="1200" kern="1200" baseline="0" dirty="0" err="1" smtClean="0">
                <a:solidFill>
                  <a:schemeClr val="tx1"/>
                </a:solidFill>
                <a:effectLst/>
                <a:latin typeface="+mn-lt"/>
                <a:ea typeface="+mn-ea"/>
                <a:cs typeface="+mn-cs"/>
              </a:rPr>
              <a:t>Waagen</a:t>
            </a:r>
            <a:r>
              <a:rPr lang="en-GB" sz="1200" kern="1200" baseline="0" dirty="0" smtClean="0">
                <a:solidFill>
                  <a:schemeClr val="tx1"/>
                </a:solidFill>
                <a:effectLst/>
                <a:latin typeface="+mn-lt"/>
                <a:ea typeface="+mn-ea"/>
                <a:cs typeface="+mn-cs"/>
              </a:rPr>
              <a:t> dates to 1855 and is by Ludwig </a:t>
            </a:r>
            <a:r>
              <a:rPr lang="en-GB" sz="1200" kern="1200" baseline="0" dirty="0" err="1" smtClean="0">
                <a:solidFill>
                  <a:schemeClr val="tx1"/>
                </a:solidFill>
                <a:effectLst/>
                <a:latin typeface="+mn-lt"/>
                <a:ea typeface="+mn-ea"/>
                <a:cs typeface="+mn-cs"/>
              </a:rPr>
              <a:t>Knaus</a:t>
            </a:r>
            <a:r>
              <a:rPr lang="en-GB" sz="1200" kern="1200" baseline="0" dirty="0" smtClean="0">
                <a:solidFill>
                  <a:schemeClr val="tx1"/>
                </a:solidFill>
                <a:effectLst/>
                <a:latin typeface="+mn-lt"/>
                <a:ea typeface="+mn-ea"/>
                <a:cs typeface="+mn-cs"/>
              </a:rPr>
              <a:t>. It now resides in the </a:t>
            </a:r>
            <a:r>
              <a:rPr lang="en-GB" sz="1200" kern="1200" baseline="0" dirty="0" err="1" smtClean="0">
                <a:solidFill>
                  <a:schemeClr val="tx1"/>
                </a:solidFill>
                <a:effectLst/>
                <a:latin typeface="+mn-lt"/>
                <a:ea typeface="+mn-ea"/>
                <a:cs typeface="+mn-cs"/>
              </a:rPr>
              <a:t>Alte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Nationalgalerie</a:t>
            </a:r>
            <a:r>
              <a:rPr lang="en-GB" sz="1200" kern="1200" baseline="0" dirty="0" smtClean="0">
                <a:solidFill>
                  <a:schemeClr val="tx1"/>
                </a:solidFill>
                <a:effectLst/>
                <a:latin typeface="+mn-lt"/>
                <a:ea typeface="+mn-ea"/>
                <a:cs typeface="+mn-cs"/>
              </a:rPr>
              <a:t> in Berlin.</a:t>
            </a:r>
            <a:endParaRPr lang="en-GB" sz="1200" kern="1200" dirty="0" smtClean="0">
              <a:solidFill>
                <a:schemeClr val="tx1"/>
              </a:solidFill>
              <a:effectLst/>
              <a:latin typeface="+mn-lt"/>
              <a:ea typeface="+mn-ea"/>
              <a:cs typeface="+mn-cs"/>
            </a:endParaRPr>
          </a:p>
          <a:p>
            <a:pPr marL="0" indent="0">
              <a:buFont typeface="Arial" panose="020B0604020202020204" pitchFamily="34" charset="0"/>
              <a:buNone/>
            </a:pP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1880E0-F5F1-4298-A4B2-1825A3CD4419}" type="slidenum">
              <a:rPr lang="en-GB" smtClean="0"/>
              <a:t>6</a:t>
            </a:fld>
            <a:endParaRPr lang="en-GB" dirty="0"/>
          </a:p>
        </p:txBody>
      </p:sp>
    </p:spTree>
    <p:extLst>
      <p:ext uri="{BB962C8B-B14F-4D97-AF65-F5344CB8AC3E}">
        <p14:creationId xmlns:p14="http://schemas.microsoft.com/office/powerpoint/2010/main" val="902127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When the Select Committee published its final report, one of its principal recommendations was that Britain should immediately seek to establish a network of Government Schools of Design in order to address the deficit to her Continental neighbours. </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The Committee proposed a central school, supplemented by networked provincial schools that would each respond to their own particular civic and economic locales. </a:t>
            </a: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The central school was henceforth established with speed at Somerset House on the Strand just one year after the Select Committee’s report, its home the top-floor galleries recently vacated by the Royal Academy.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The number of provincial satellites then increased exponentially; by 1843, </a:t>
            </a:r>
            <a:r>
              <a:rPr lang="en-GB" sz="1200" u="none" kern="1200" dirty="0" smtClean="0">
                <a:solidFill>
                  <a:schemeClr val="tx1"/>
                </a:solidFill>
                <a:effectLst/>
                <a:latin typeface="+mn-lt"/>
                <a:ea typeface="+mn-ea"/>
                <a:cs typeface="+mn-cs"/>
              </a:rPr>
              <a:t>six</a:t>
            </a:r>
            <a:r>
              <a:rPr lang="en-GB" sz="1200" u="none"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had been founded (in Manchester, York, Birmingham, Sheffield, Newcastle and </a:t>
            </a:r>
            <a:r>
              <a:rPr lang="en-GB" sz="1200" kern="1200" dirty="0" err="1" smtClean="0">
                <a:solidFill>
                  <a:schemeClr val="tx1"/>
                </a:solidFill>
                <a:effectLst/>
                <a:latin typeface="+mn-lt"/>
                <a:ea typeface="+mn-ea"/>
                <a:cs typeface="+mn-cs"/>
              </a:rPr>
              <a:t>Spitalfields</a:t>
            </a:r>
            <a:r>
              <a:rPr lang="en-GB" sz="1200" kern="1200" dirty="0" smtClean="0">
                <a:solidFill>
                  <a:schemeClr val="tx1"/>
                </a:solidFill>
                <a:effectLst/>
                <a:latin typeface="+mn-lt"/>
                <a:ea typeface="+mn-ea"/>
                <a:cs typeface="+mn-cs"/>
              </a:rPr>
              <a:t>), but by 1869 some 107 were in existence.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Originally managed by the Board of Trade and committees of local subscribers, from 1852 all such schools were brought under the jurisdiction of a new Department of Practical Art superintended by Henry Cole, and</a:t>
            </a:r>
            <a:r>
              <a:rPr lang="en-GB" sz="1200" kern="1200" baseline="0" dirty="0" smtClean="0">
                <a:solidFill>
                  <a:schemeClr val="tx1"/>
                </a:solidFill>
                <a:effectLst/>
                <a:latin typeface="+mn-lt"/>
                <a:ea typeface="+mn-ea"/>
                <a:cs typeface="+mn-cs"/>
              </a:rPr>
              <a:t> this was r</a:t>
            </a:r>
            <a:r>
              <a:rPr lang="en-GB" sz="1200" kern="1200" dirty="0" smtClean="0">
                <a:solidFill>
                  <a:schemeClr val="tx1"/>
                </a:solidFill>
                <a:effectLst/>
                <a:latin typeface="+mn-lt"/>
                <a:ea typeface="+mn-ea"/>
                <a:cs typeface="+mn-cs"/>
              </a:rPr>
              <a:t>enamed the Department of Science and Art the following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The provincial Government Schools generally offered a curriculum set down centrally by South Kensington.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Lessons included elementary drawing, shading from the flat, shading from casts, chiaroscuro painting, colouring, figure drawing from the flat, figure drawing from the round, painting the figure, geometrical drawing, perspective, and modelling.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And</a:t>
            </a:r>
            <a:r>
              <a:rPr lang="en-GB" sz="1200" kern="1200" baseline="0" dirty="0" smtClean="0">
                <a:solidFill>
                  <a:schemeClr val="tx1"/>
                </a:solidFill>
                <a:effectLst/>
                <a:latin typeface="+mn-lt"/>
                <a:ea typeface="+mn-ea"/>
                <a:cs typeface="+mn-cs"/>
              </a:rPr>
              <a:t> by </a:t>
            </a:r>
            <a:r>
              <a:rPr lang="en-GB" sz="1200" kern="1200" dirty="0" smtClean="0">
                <a:solidFill>
                  <a:schemeClr val="tx1"/>
                </a:solidFill>
                <a:effectLst/>
                <a:latin typeface="+mn-lt"/>
                <a:ea typeface="+mn-ea"/>
                <a:cs typeface="+mn-cs"/>
              </a:rPr>
              <a:t>1853 this pattern of courses was standardised at 23 stages, which, as the National Course of Instruction, became the established curriculum that all Government Schools of Design were expected to follow.</a:t>
            </a:r>
          </a:p>
        </p:txBody>
      </p:sp>
      <p:sp>
        <p:nvSpPr>
          <p:cNvPr id="4" name="Slide Number Placeholder 3"/>
          <p:cNvSpPr>
            <a:spLocks noGrp="1"/>
          </p:cNvSpPr>
          <p:nvPr>
            <p:ph type="sldNum" sz="quarter" idx="10"/>
          </p:nvPr>
        </p:nvSpPr>
        <p:spPr/>
        <p:txBody>
          <a:bodyPr/>
          <a:lstStyle/>
          <a:p>
            <a:fld id="{671880E0-F5F1-4298-A4B2-1825A3CD4419}" type="slidenum">
              <a:rPr lang="en-GB" smtClean="0"/>
              <a:t>7</a:t>
            </a:fld>
            <a:endParaRPr lang="en-GB" dirty="0"/>
          </a:p>
        </p:txBody>
      </p:sp>
    </p:spTree>
    <p:extLst>
      <p:ext uri="{BB962C8B-B14F-4D97-AF65-F5344CB8AC3E}">
        <p14:creationId xmlns:p14="http://schemas.microsoft.com/office/powerpoint/2010/main" val="2094956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The Glasgow School first opened its doors on 6 January 1845, in commercial premises constructed some 40 years previously at 12 Ingram Street. Additional accommodation was subsequently purchased in the adjacent premises at no. 16.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In 1853,</a:t>
            </a:r>
            <a:r>
              <a:rPr lang="en-GB" sz="1200" kern="1200" baseline="0" dirty="0" smtClean="0">
                <a:solidFill>
                  <a:schemeClr val="tx1"/>
                </a:solidFill>
                <a:effectLst/>
                <a:latin typeface="+mn-lt"/>
                <a:ea typeface="+mn-ea"/>
                <a:cs typeface="+mn-cs"/>
              </a:rPr>
              <a:t> the year of the National Course of Instruction, the institution </a:t>
            </a:r>
            <a:r>
              <a:rPr lang="en-GB" sz="1200" kern="1200" dirty="0" smtClean="0">
                <a:solidFill>
                  <a:schemeClr val="tx1"/>
                </a:solidFill>
                <a:effectLst/>
                <a:latin typeface="+mn-lt"/>
                <a:ea typeface="+mn-ea"/>
                <a:cs typeface="+mn-cs"/>
              </a:rPr>
              <a:t>was renamed the Glasgow School of Art, later adding the epithet Haldane Academy (after the engraver James Haldane who had placed some monies in trust).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baseline="0" dirty="0" smtClean="0">
                <a:solidFill>
                  <a:schemeClr val="tx1"/>
                </a:solidFill>
                <a:effectLst/>
                <a:latin typeface="+mn-lt"/>
                <a:ea typeface="+mn-ea"/>
                <a:cs typeface="+mn-cs"/>
              </a:rPr>
              <a:t>This view of Ingram Street dates to 1858 and was taken by Duncan Brown, then GSA janitor</a:t>
            </a:r>
            <a:endParaRPr lang="en-GB"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Then</a:t>
            </a:r>
            <a:r>
              <a:rPr lang="en-GB" sz="1200" kern="1200" baseline="0" dirty="0" smtClean="0">
                <a:solidFill>
                  <a:schemeClr val="tx1"/>
                </a:solidFill>
                <a:effectLst/>
                <a:latin typeface="+mn-lt"/>
                <a:ea typeface="+mn-ea"/>
                <a:cs typeface="+mn-cs"/>
              </a:rPr>
              <a:t> i</a:t>
            </a:r>
            <a:r>
              <a:rPr lang="en-GB" sz="1200" kern="1200" dirty="0" smtClean="0">
                <a:solidFill>
                  <a:schemeClr val="tx1"/>
                </a:solidFill>
                <a:effectLst/>
                <a:latin typeface="+mn-lt"/>
                <a:ea typeface="+mn-ea"/>
                <a:cs typeface="+mn-cs"/>
              </a:rPr>
              <a:t>n 1869, the School subsequently moved to occupy the east end of the Corporation Buildings, which had been erected on </a:t>
            </a:r>
            <a:r>
              <a:rPr lang="en-GB" sz="1200" kern="1200" dirty="0" err="1" smtClean="0">
                <a:solidFill>
                  <a:schemeClr val="tx1"/>
                </a:solidFill>
                <a:effectLst/>
                <a:latin typeface="+mn-lt"/>
                <a:ea typeface="+mn-ea"/>
                <a:cs typeface="+mn-cs"/>
              </a:rPr>
              <a:t>Sauchiehall</a:t>
            </a:r>
            <a:r>
              <a:rPr lang="en-GB" sz="1200" kern="1200" dirty="0" smtClean="0">
                <a:solidFill>
                  <a:schemeClr val="tx1"/>
                </a:solidFill>
                <a:effectLst/>
                <a:latin typeface="+mn-lt"/>
                <a:ea typeface="+mn-ea"/>
                <a:cs typeface="+mn-cs"/>
              </a:rPr>
              <a:t> Street in 1855 and contained the McLellan Galleries. </a:t>
            </a:r>
          </a:p>
        </p:txBody>
      </p:sp>
      <p:sp>
        <p:nvSpPr>
          <p:cNvPr id="4" name="Slide Number Placeholder 3"/>
          <p:cNvSpPr>
            <a:spLocks noGrp="1"/>
          </p:cNvSpPr>
          <p:nvPr>
            <p:ph type="sldNum" sz="quarter" idx="10"/>
          </p:nvPr>
        </p:nvSpPr>
        <p:spPr/>
        <p:txBody>
          <a:bodyPr/>
          <a:lstStyle/>
          <a:p>
            <a:fld id="{671880E0-F5F1-4298-A4B2-1825A3CD4419}" type="slidenum">
              <a:rPr lang="en-GB" smtClean="0"/>
              <a:t>8</a:t>
            </a:fld>
            <a:endParaRPr lang="en-GB" dirty="0"/>
          </a:p>
        </p:txBody>
      </p:sp>
    </p:spTree>
    <p:extLst>
      <p:ext uri="{BB962C8B-B14F-4D97-AF65-F5344CB8AC3E}">
        <p14:creationId xmlns:p14="http://schemas.microsoft.com/office/powerpoint/2010/main" val="636776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Despite the obvious constraints of these accommodations, the reputation and standing of the School continued to grow,</a:t>
            </a:r>
            <a:r>
              <a:rPr lang="en-GB" sz="1200" kern="1200" baseline="0" dirty="0" smtClean="0">
                <a:solidFill>
                  <a:schemeClr val="tx1"/>
                </a:solidFill>
                <a:effectLst/>
                <a:latin typeface="+mn-lt"/>
                <a:ea typeface="+mn-ea"/>
                <a:cs typeface="+mn-cs"/>
              </a:rPr>
              <a:t> u</a:t>
            </a:r>
            <a:r>
              <a:rPr lang="en-GB" sz="1200" kern="1200" dirty="0" smtClean="0">
                <a:solidFill>
                  <a:schemeClr val="tx1"/>
                </a:solidFill>
                <a:effectLst/>
                <a:latin typeface="+mn-lt"/>
                <a:ea typeface="+mn-ea"/>
                <a:cs typeface="+mn-cs"/>
              </a:rPr>
              <a:t>ntil, in 1897, work finally started on new purpose-built accommodation on an adjacent site on Renfrew Street.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It is this building, designed by Mackintosh and completed in two stages in 1899 and 1909, for which the School is now so justly famous.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smtClean="0">
                <a:solidFill>
                  <a:schemeClr val="tx1"/>
                </a:solidFill>
                <a:effectLst/>
                <a:latin typeface="+mn-lt"/>
                <a:ea typeface="+mn-ea"/>
                <a:cs typeface="+mn-cs"/>
              </a:rPr>
              <a:t>The Mackintosh library would sit in the west wing of the second stage of construction.</a:t>
            </a:r>
          </a:p>
        </p:txBody>
      </p:sp>
      <p:sp>
        <p:nvSpPr>
          <p:cNvPr id="4" name="Slide Number Placeholder 3"/>
          <p:cNvSpPr>
            <a:spLocks noGrp="1"/>
          </p:cNvSpPr>
          <p:nvPr>
            <p:ph type="sldNum" sz="quarter" idx="10"/>
          </p:nvPr>
        </p:nvSpPr>
        <p:spPr/>
        <p:txBody>
          <a:bodyPr/>
          <a:lstStyle/>
          <a:p>
            <a:fld id="{671880E0-F5F1-4298-A4B2-1825A3CD4419}" type="slidenum">
              <a:rPr lang="en-GB" smtClean="0"/>
              <a:t>9</a:t>
            </a:fld>
            <a:endParaRPr lang="en-GB" dirty="0"/>
          </a:p>
        </p:txBody>
      </p:sp>
    </p:spTree>
    <p:extLst>
      <p:ext uri="{BB962C8B-B14F-4D97-AF65-F5344CB8AC3E}">
        <p14:creationId xmlns:p14="http://schemas.microsoft.com/office/powerpoint/2010/main" val="3132898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EB3E6207-CB78-47CC-B165-CACF26CA4D69}" type="datetimeFigureOut">
              <a:rPr lang="en-GB" smtClean="0"/>
              <a:t>28/06/2017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264926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B3E6207-CB78-47CC-B165-CACF26CA4D69}" type="datetimeFigureOut">
              <a:rPr lang="en-GB" smtClean="0"/>
              <a:t>28/06/2017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33660994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B3E6207-CB78-47CC-B165-CACF26CA4D69}" type="datetimeFigureOut">
              <a:rPr lang="en-GB" smtClean="0"/>
              <a:t>28/06/2017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3793833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B3E6207-CB78-47CC-B165-CACF26CA4D69}" type="datetimeFigureOut">
              <a:rPr lang="en-GB" smtClean="0"/>
              <a:t>28/06/2017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424590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B3E6207-CB78-47CC-B165-CACF26CA4D69}" type="datetimeFigureOut">
              <a:rPr lang="en-GB" smtClean="0"/>
              <a:t>28/06/2017</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2056870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B3E6207-CB78-47CC-B165-CACF26CA4D69}" type="datetimeFigureOut">
              <a:rPr lang="en-GB" smtClean="0"/>
              <a:t>28/06/2017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787102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B3E6207-CB78-47CC-B165-CACF26CA4D69}" type="datetimeFigureOut">
              <a:rPr lang="en-GB" smtClean="0"/>
              <a:t>28/06/2017</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17326409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B3E6207-CB78-47CC-B165-CACF26CA4D69}" type="datetimeFigureOut">
              <a:rPr lang="en-GB" smtClean="0"/>
              <a:t>28/06/2017</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2003170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E6207-CB78-47CC-B165-CACF26CA4D69}" type="datetimeFigureOut">
              <a:rPr lang="en-GB" smtClean="0"/>
              <a:t>28/06/2017</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2309819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3E6207-CB78-47CC-B165-CACF26CA4D69}" type="datetimeFigureOut">
              <a:rPr lang="en-GB" smtClean="0"/>
              <a:t>28/06/2017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2182666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3E6207-CB78-47CC-B165-CACF26CA4D69}" type="datetimeFigureOut">
              <a:rPr lang="en-GB" smtClean="0"/>
              <a:t>28/06/2017</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15CE2714-AE6B-4C5D-A01E-3D7FB029557F}" type="slidenum">
              <a:rPr lang="en-GB" smtClean="0"/>
              <a:t>‹#›</a:t>
            </a:fld>
            <a:endParaRPr lang="en-GB" dirty="0"/>
          </a:p>
        </p:txBody>
      </p:sp>
    </p:spTree>
    <p:extLst>
      <p:ext uri="{BB962C8B-B14F-4D97-AF65-F5344CB8AC3E}">
        <p14:creationId xmlns:p14="http://schemas.microsoft.com/office/powerpoint/2010/main" val="905230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E6207-CB78-47CC-B165-CACF26CA4D69}" type="datetimeFigureOut">
              <a:rPr lang="en-GB" smtClean="0"/>
              <a:t>28/06/2017</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CE2714-AE6B-4C5D-A01E-3D7FB029557F}" type="slidenum">
              <a:rPr lang="en-GB" smtClean="0"/>
              <a:t>‹#›</a:t>
            </a:fld>
            <a:endParaRPr lang="en-GB" dirty="0"/>
          </a:p>
        </p:txBody>
      </p:sp>
    </p:spTree>
    <p:extLst>
      <p:ext uri="{BB962C8B-B14F-4D97-AF65-F5344CB8AC3E}">
        <p14:creationId xmlns:p14="http://schemas.microsoft.com/office/powerpoint/2010/main" val="273693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dx.doi.org/10.1080/17583489.2016.1186479"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hyperlink" Target="mailto:d.chappell@gsa.ac.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9632" y="476672"/>
            <a:ext cx="6624736" cy="4401205"/>
          </a:xfrm>
          <a:prstGeom prst="rect">
            <a:avLst/>
          </a:prstGeom>
          <a:noFill/>
        </p:spPr>
        <p:txBody>
          <a:bodyPr wrap="square" rtlCol="0">
            <a:spAutoFit/>
          </a:bodyPr>
          <a:lstStyle/>
          <a:p>
            <a:r>
              <a:rPr lang="en-GB" sz="4000" b="1" dirty="0" smtClean="0"/>
              <a:t>State of the Art:</a:t>
            </a:r>
          </a:p>
          <a:p>
            <a:r>
              <a:rPr lang="en-GB" sz="4000" b="1" dirty="0" smtClean="0"/>
              <a:t>Glasgow’s Government School of Design and its Library</a:t>
            </a:r>
          </a:p>
          <a:p>
            <a:r>
              <a:rPr lang="en-GB" sz="4000" b="1" dirty="0" smtClean="0"/>
              <a:t>1845-1900</a:t>
            </a:r>
          </a:p>
          <a:p>
            <a:endParaRPr lang="en-GB" sz="4000" b="1" dirty="0"/>
          </a:p>
          <a:p>
            <a:r>
              <a:rPr lang="en-GB" sz="4000" b="1" dirty="0" smtClean="0"/>
              <a:t>Duncan Chappell</a:t>
            </a:r>
          </a:p>
          <a:p>
            <a:endParaRPr lang="en-GB" sz="40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613" y="5198595"/>
            <a:ext cx="2167259" cy="555707"/>
          </a:xfrm>
          <a:prstGeom prst="rect">
            <a:avLst/>
          </a:prstGeom>
        </p:spPr>
      </p:pic>
    </p:spTree>
    <p:extLst>
      <p:ext uri="{BB962C8B-B14F-4D97-AF65-F5344CB8AC3E}">
        <p14:creationId xmlns:p14="http://schemas.microsoft.com/office/powerpoint/2010/main" val="39395804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4664"/>
            <a:ext cx="9174348" cy="6093296"/>
          </a:xfrm>
          <a:prstGeom prst="rect">
            <a:avLst/>
          </a:prstGeom>
        </p:spPr>
      </p:pic>
    </p:spTree>
    <p:extLst>
      <p:ext uri="{BB962C8B-B14F-4D97-AF65-F5344CB8AC3E}">
        <p14:creationId xmlns:p14="http://schemas.microsoft.com/office/powerpoint/2010/main" val="4119216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0"/>
            <a:ext cx="5204336" cy="6741368"/>
          </a:xfrm>
          <a:prstGeom prst="rect">
            <a:avLst/>
          </a:prstGeom>
        </p:spPr>
      </p:pic>
    </p:spTree>
    <p:extLst>
      <p:ext uri="{BB962C8B-B14F-4D97-AF65-F5344CB8AC3E}">
        <p14:creationId xmlns:p14="http://schemas.microsoft.com/office/powerpoint/2010/main" val="1081428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4626" y="0"/>
            <a:ext cx="4094748" cy="6858000"/>
          </a:xfrm>
          <a:prstGeom prst="rect">
            <a:avLst/>
          </a:prstGeom>
        </p:spPr>
      </p:pic>
    </p:spTree>
    <p:extLst>
      <p:ext uri="{BB962C8B-B14F-4D97-AF65-F5344CB8AC3E}">
        <p14:creationId xmlns:p14="http://schemas.microsoft.com/office/powerpoint/2010/main" val="2052593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6671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111"/>
            <a:ext cx="9144000" cy="6829778"/>
          </a:xfrm>
          <a:prstGeom prst="rect">
            <a:avLst/>
          </a:prstGeom>
        </p:spPr>
      </p:pic>
    </p:spTree>
    <p:extLst>
      <p:ext uri="{BB962C8B-B14F-4D97-AF65-F5344CB8AC3E}">
        <p14:creationId xmlns:p14="http://schemas.microsoft.com/office/powerpoint/2010/main" val="2658291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757" y="-1"/>
            <a:ext cx="4519749" cy="6879217"/>
          </a:xfr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9992" y="21217"/>
            <a:ext cx="4661817" cy="6858000"/>
          </a:xfrm>
          <a:prstGeom prst="rect">
            <a:avLst/>
          </a:prstGeom>
        </p:spPr>
      </p:pic>
    </p:spTree>
    <p:extLst>
      <p:ext uri="{BB962C8B-B14F-4D97-AF65-F5344CB8AC3E}">
        <p14:creationId xmlns:p14="http://schemas.microsoft.com/office/powerpoint/2010/main" val="23387648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0050"/>
            <a:ext cx="9144000" cy="6057900"/>
          </a:xfrm>
          <a:prstGeom prst="rect">
            <a:avLst/>
          </a:prstGeom>
        </p:spPr>
      </p:pic>
    </p:spTree>
    <p:extLst>
      <p:ext uri="{BB962C8B-B14F-4D97-AF65-F5344CB8AC3E}">
        <p14:creationId xmlns:p14="http://schemas.microsoft.com/office/powerpoint/2010/main" val="1112306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28754" y="0"/>
            <a:ext cx="4415246" cy="6858000"/>
          </a:xfr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341"/>
            <a:ext cx="4728754" cy="6858000"/>
          </a:xfrm>
          <a:prstGeom prst="rect">
            <a:avLst/>
          </a:prstGeom>
        </p:spPr>
      </p:pic>
    </p:spTree>
    <p:extLst>
      <p:ext uri="{BB962C8B-B14F-4D97-AF65-F5344CB8AC3E}">
        <p14:creationId xmlns:p14="http://schemas.microsoft.com/office/powerpoint/2010/main" val="28644362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6672"/>
            <a:ext cx="9191718" cy="5866826"/>
          </a:xfrm>
          <a:prstGeom prst="rect">
            <a:avLst/>
          </a:prstGeom>
        </p:spPr>
      </p:pic>
    </p:spTree>
    <p:extLst>
      <p:ext uri="{BB962C8B-B14F-4D97-AF65-F5344CB8AC3E}">
        <p14:creationId xmlns:p14="http://schemas.microsoft.com/office/powerpoint/2010/main" val="23351330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13956"/>
            <a:ext cx="5472608" cy="6830088"/>
          </a:xfrm>
          <a:prstGeom prst="rect">
            <a:avLst/>
          </a:prstGeom>
        </p:spPr>
      </p:pic>
    </p:spTree>
    <p:extLst>
      <p:ext uri="{BB962C8B-B14F-4D97-AF65-F5344CB8AC3E}">
        <p14:creationId xmlns:p14="http://schemas.microsoft.com/office/powerpoint/2010/main" val="25403368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64704"/>
            <a:ext cx="9144000" cy="5368675"/>
          </a:xfrm>
        </p:spPr>
      </p:pic>
    </p:spTree>
    <p:extLst>
      <p:ext uri="{BB962C8B-B14F-4D97-AF65-F5344CB8AC3E}">
        <p14:creationId xmlns:p14="http://schemas.microsoft.com/office/powerpoint/2010/main" val="115028475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404664"/>
            <a:ext cx="9130019" cy="6063580"/>
          </a:xfrm>
          <a:prstGeom prst="rect">
            <a:avLst/>
          </a:prstGeom>
        </p:spPr>
      </p:pic>
    </p:spTree>
    <p:extLst>
      <p:ext uri="{BB962C8B-B14F-4D97-AF65-F5344CB8AC3E}">
        <p14:creationId xmlns:p14="http://schemas.microsoft.com/office/powerpoint/2010/main" val="2114658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3528" y="548680"/>
            <a:ext cx="8352160" cy="4832092"/>
          </a:xfrm>
          <a:prstGeom prst="rect">
            <a:avLst/>
          </a:prstGeom>
          <a:noFill/>
        </p:spPr>
        <p:txBody>
          <a:bodyPr wrap="square">
            <a:spAutoFit/>
          </a:bodyPr>
          <a:lstStyle/>
          <a:p>
            <a:pPr algn="r">
              <a:defRPr/>
            </a:pPr>
            <a:r>
              <a:rPr lang="en-GB" sz="2800" dirty="0"/>
              <a:t>Chappell, D. (2016) ‘The early history and collections of Glasgow School of Art library 1845–1945’, </a:t>
            </a:r>
            <a:r>
              <a:rPr lang="en-GB" sz="2800" i="1" dirty="0"/>
              <a:t>Library and Information History</a:t>
            </a:r>
            <a:r>
              <a:rPr lang="en-GB" sz="2800" dirty="0"/>
              <a:t>, vol. 32, no. 3, pp.161-174, Available </a:t>
            </a:r>
            <a:r>
              <a:rPr lang="en-GB" sz="2800" u="sng" dirty="0">
                <a:hlinkClick r:id="rId3"/>
              </a:rPr>
              <a:t>http://dx.doi.org/10.1080/17583489.2016.1186479</a:t>
            </a:r>
            <a:r>
              <a:rPr lang="en-GB" sz="2800" dirty="0"/>
              <a:t> (subscription required)</a:t>
            </a:r>
          </a:p>
          <a:p>
            <a:pPr algn="r">
              <a:defRPr/>
            </a:pPr>
            <a:endParaRPr lang="en-GB" sz="2800" b="1" dirty="0" smtClean="0">
              <a:solidFill>
                <a:schemeClr val="tx2"/>
              </a:solidFill>
              <a:latin typeface="+mn-lt"/>
            </a:endParaRPr>
          </a:p>
          <a:p>
            <a:pPr algn="r">
              <a:defRPr/>
            </a:pPr>
            <a:endParaRPr lang="en-GB" sz="2800" b="1" dirty="0">
              <a:solidFill>
                <a:schemeClr val="tx2"/>
              </a:solidFill>
            </a:endParaRPr>
          </a:p>
          <a:p>
            <a:pPr algn="r">
              <a:defRPr/>
            </a:pPr>
            <a:r>
              <a:rPr lang="en-GB" sz="2800" dirty="0" smtClean="0"/>
              <a:t>Duncan Chappell</a:t>
            </a:r>
          </a:p>
          <a:p>
            <a:pPr algn="r">
              <a:defRPr/>
            </a:pPr>
            <a:r>
              <a:rPr lang="en-GB" sz="2800" dirty="0" smtClean="0"/>
              <a:t>Glasgow School of Art</a:t>
            </a:r>
            <a:endParaRPr lang="en-GB" sz="2800" dirty="0"/>
          </a:p>
          <a:p>
            <a:pPr algn="r">
              <a:defRPr/>
            </a:pPr>
            <a:r>
              <a:rPr lang="en-GB" sz="2800" dirty="0" smtClean="0">
                <a:solidFill>
                  <a:schemeClr val="tx2"/>
                </a:solidFill>
                <a:hlinkClick r:id="rId4"/>
              </a:rPr>
              <a:t>d.chappell@gsa.ac.uk</a:t>
            </a:r>
            <a:endParaRPr lang="en-GB" sz="2800" dirty="0">
              <a:solidFill>
                <a:schemeClr val="tx2"/>
              </a:solidFill>
            </a:endParaRPr>
          </a:p>
          <a:p>
            <a:pPr algn="r">
              <a:defRPr/>
            </a:pPr>
            <a:endParaRPr lang="en-GB" sz="2800" b="1" dirty="0">
              <a:solidFill>
                <a:schemeClr val="tx2"/>
              </a:solidFill>
              <a:latin typeface="+mn-lt"/>
            </a:endParaRPr>
          </a:p>
        </p:txBody>
      </p:sp>
    </p:spTree>
    <p:extLst>
      <p:ext uri="{BB962C8B-B14F-4D97-AF65-F5344CB8AC3E}">
        <p14:creationId xmlns:p14="http://schemas.microsoft.com/office/powerpoint/2010/main" val="33073089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39752" y="3809"/>
            <a:ext cx="4392488" cy="6889741"/>
          </a:xfrm>
        </p:spPr>
      </p:pic>
    </p:spTree>
    <p:extLst>
      <p:ext uri="{BB962C8B-B14F-4D97-AF65-F5344CB8AC3E}">
        <p14:creationId xmlns:p14="http://schemas.microsoft.com/office/powerpoint/2010/main" val="11585911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15616" y="0"/>
            <a:ext cx="6888615" cy="6858000"/>
          </a:xfrm>
        </p:spPr>
      </p:pic>
    </p:spTree>
    <p:extLst>
      <p:ext uri="{BB962C8B-B14F-4D97-AF65-F5344CB8AC3E}">
        <p14:creationId xmlns:p14="http://schemas.microsoft.com/office/powerpoint/2010/main" val="38431305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47664" y="476672"/>
            <a:ext cx="6120680" cy="6161350"/>
          </a:xfrm>
        </p:spPr>
      </p:pic>
    </p:spTree>
    <p:extLst>
      <p:ext uri="{BB962C8B-B14F-4D97-AF65-F5344CB8AC3E}">
        <p14:creationId xmlns:p14="http://schemas.microsoft.com/office/powerpoint/2010/main" val="5002333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22714" y="0"/>
            <a:ext cx="4898571" cy="6858000"/>
          </a:xfrm>
          <a:prstGeom prst="rect">
            <a:avLst/>
          </a:prstGeom>
        </p:spPr>
      </p:pic>
    </p:spTree>
    <p:extLst>
      <p:ext uri="{BB962C8B-B14F-4D97-AF65-F5344CB8AC3E}">
        <p14:creationId xmlns:p14="http://schemas.microsoft.com/office/powerpoint/2010/main" val="1419616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657"/>
            <a:ext cx="9144000" cy="6825343"/>
          </a:xfrm>
          <a:prstGeom prst="rect">
            <a:avLst/>
          </a:prstGeom>
        </p:spPr>
      </p:pic>
    </p:spTree>
    <p:extLst>
      <p:ext uri="{BB962C8B-B14F-4D97-AF65-F5344CB8AC3E}">
        <p14:creationId xmlns:p14="http://schemas.microsoft.com/office/powerpoint/2010/main" val="17929923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0"/>
            <a:ext cx="7994467" cy="6858000"/>
          </a:xfrm>
          <a:prstGeom prst="rect">
            <a:avLst/>
          </a:prstGeom>
        </p:spPr>
      </p:pic>
    </p:spTree>
    <p:extLst>
      <p:ext uri="{BB962C8B-B14F-4D97-AF65-F5344CB8AC3E}">
        <p14:creationId xmlns:p14="http://schemas.microsoft.com/office/powerpoint/2010/main" val="177509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72816"/>
            <a:ext cx="9144000" cy="3342108"/>
          </a:xfrm>
          <a:prstGeom prst="rect">
            <a:avLst/>
          </a:prstGeom>
        </p:spPr>
      </p:pic>
    </p:spTree>
    <p:extLst>
      <p:ext uri="{BB962C8B-B14F-4D97-AF65-F5344CB8AC3E}">
        <p14:creationId xmlns:p14="http://schemas.microsoft.com/office/powerpoint/2010/main" val="4905488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1568</TotalTime>
  <Words>3557</Words>
  <Application>Microsoft Office PowerPoint</Application>
  <PresentationFormat>On-screen Show (4:3)</PresentationFormat>
  <Paragraphs>170</Paragraphs>
  <Slides>21</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Chappell, Duncan</dc:creator>
  <cp:lastModifiedBy>Chappell, Duncan</cp:lastModifiedBy>
  <cp:revision>277</cp:revision>
  <dcterms:created xsi:type="dcterms:W3CDTF">2014-08-01T14:31:32Z</dcterms:created>
  <dcterms:modified xsi:type="dcterms:W3CDTF">2017-06-28T10:36:59Z</dcterms:modified>
</cp:coreProperties>
</file>