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2" r:id="rId12"/>
    <p:sldId id="270" r:id="rId13"/>
    <p:sldId id="266" r:id="rId14"/>
    <p:sldId id="265" r:id="rId15"/>
    <p:sldId id="267" r:id="rId16"/>
    <p:sldId id="268" r:id="rId17"/>
    <p:sldId id="269" r:id="rId18"/>
    <p:sldId id="273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8" d="100"/>
          <a:sy n="58" d="100"/>
        </p:scale>
        <p:origin x="-960" y="-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339E1-428A-4CB0-85ED-73CF3E445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6A6FE6-F8B2-4CAD-A234-11E19BB11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0ECE4-001C-49CD-8B0A-E47F22EC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811790-B236-4739-B5E4-53D5A079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AC510-669A-45AF-94B9-19D756D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54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29425-9532-495F-AD53-36435B3A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F3A649-8BE4-4F4A-B697-2E5626CBB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4EA6AF-AB0E-4E0D-B08F-CA583810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0E969C-1195-42C4-A701-B5E56712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C3452A-BB37-4073-B166-2C4426CB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8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3422B8-0EA0-43A4-B405-DD696FA56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0CDAA0-CDAB-45D5-B6F4-542605CFF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7B614F-EEAA-444E-A38F-CA05EFA0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F235A-20D4-47A1-9B4A-FC726D98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8F97D2-CC08-4BAB-A064-6D0745A3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3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8A541D-0668-440E-ACCE-EBDC9DC8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157AA6-7674-46A9-B790-1DE6477C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CC5173-0E06-4313-B03E-015FAAD2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997558-A827-4A91-8C78-28070038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B7F7C2-37A6-4001-A40D-95E10494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6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1D391-566B-4F8E-B145-22EC2984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4A7488-AFA1-4BA2-9B90-3F7F4B839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8E6D71-4204-405E-BCC7-EACA3C22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6BDF0D-4291-4EFB-85F6-9EC8AFCE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DBC9C0-D58B-4BD2-8A3E-CE902C03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18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B44E1-5F21-423C-8B32-0CB37161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587D01-3BBD-4F3A-9969-BBC471E7B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E7873E-36D4-4CAB-82D7-9B49D9182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356B51-2367-4538-82FB-03A2F6C0C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C561F0-1FA7-4DAA-919A-B96A9B6C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21808D-A735-4832-AC5A-EA509B1D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7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46E9F-FFF2-4E59-9DD9-71F207AD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8BF859-D84A-4480-9519-F2CF2BD8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FDBAEC-1403-4D97-9B3B-1DF803131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3DD6A5-0D73-40AF-B77C-0D42A7040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56D884-8E12-4DDC-9C30-E4C818FD0A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5A07243-3AA1-4969-BF9A-901E209D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C01FD6-89BA-460B-B158-EC99550C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43A2AA-5389-4B1B-92FB-DFD16676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7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3B142-9040-4CC1-854D-F0204CC6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930DDD-CFB4-44D5-A2D4-E041376F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504F2C-1CD1-4AD5-A5F0-A9A15781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1C9D4E-7585-4A22-91DA-96893460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81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2F851E-BCCC-4EF7-80D2-66FFA7FF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6A958A-D9F7-4A6E-ADF7-45F70CDC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3DD3E3-4BBE-4D1E-B388-C1D81D53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01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33194-5FA8-455B-ACC5-1FD6411C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C51185-22E2-4083-B8F8-0C7D76F9D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7B3397-04B3-4255-9D97-99D466EBE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A2027E-AD40-4FD8-9EEA-A81908AB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F8462B-7B7F-4D88-9F49-9C839196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E2BEF3-B414-4BE3-8873-9F32617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31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9B2014-61A4-4614-A501-40A982E2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A88101-9D5A-4C6F-A4FF-4ECF93AA2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03B361-4041-43D7-91CF-4E38D3108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34B33E-7EDF-47A0-8E01-15323E1F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04D3DC-8816-4B5F-9840-79169A1B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B3482-6F5D-4D04-BB44-72F6AD86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13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1A83B9-3DC9-45A2-B486-54EBDEA2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C5BF5-4005-45D7-9BC0-950DAAE9E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A49B0-6465-4327-B59A-EBED84EE2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43A96-9415-4C6D-9E7F-36C56F051139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8D1F0D-0004-4CF2-B0B8-91E823AC2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1B4806-07A0-4221-9E4F-70867A693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F0B4F-8847-4634-8BD6-B86813CA1B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41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xmlns="" id="{3D59B005-5F51-4860-A151-FD913241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8669" y="307731"/>
            <a:ext cx="2788351" cy="3997637"/>
          </a:xfrm>
          <a:prstGeom prst="rect">
            <a:avLst/>
          </a:prstGeom>
        </p:spPr>
      </p:pic>
      <p:pic>
        <p:nvPicPr>
          <p:cNvPr id="5" name="Picture 4" descr="A group of people in a field&#10;&#10;Description generated with high confidence">
            <a:extLst>
              <a:ext uri="{FF2B5EF4-FFF2-40B4-BE49-F238E27FC236}">
                <a16:creationId xmlns:a16="http://schemas.microsoft.com/office/drawing/2014/main" xmlns="" id="{6C28C388-45E2-4A10-A842-3D453B05B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385729" y="1164969"/>
            <a:ext cx="3433324" cy="228316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2735DB86-0D6C-46B0-A6F8-4E67AF449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451" y="330045"/>
            <a:ext cx="2598464" cy="39976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8FAF09A4-3CE5-439D-AE31-F99AA9A2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800" i="1" dirty="0">
                <a:solidFill>
                  <a:schemeClr val="bg1"/>
                </a:solidFill>
              </a:rPr>
              <a:t>“I wish this story were different. I wish it were more civilized.”</a:t>
            </a:r>
            <a:br>
              <a:rPr lang="en-US" sz="1800" i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 Comparative Analysis of </a:t>
            </a:r>
            <a:r>
              <a:rPr lang="en-US" sz="1800" i="1" dirty="0">
                <a:solidFill>
                  <a:schemeClr val="bg1"/>
                </a:solidFill>
              </a:rPr>
              <a:t>The Handmaid’s Tale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i="1" dirty="0">
                <a:solidFill>
                  <a:schemeClr val="bg1"/>
                </a:solidFill>
              </a:rPr>
              <a:t>Halo Jones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 err="1">
                <a:solidFill>
                  <a:schemeClr val="bg1"/>
                </a:solidFill>
              </a:rPr>
              <a:t>Dr</a:t>
            </a:r>
            <a:r>
              <a:rPr lang="en-US" sz="1800" dirty="0">
                <a:solidFill>
                  <a:schemeClr val="bg1"/>
                </a:solidFill>
              </a:rPr>
              <a:t> David Sweeney, Design History and Theory, The Glasgow School of Art</a:t>
            </a:r>
          </a:p>
        </p:txBody>
      </p:sp>
    </p:spTree>
    <p:extLst>
      <p:ext uri="{BB962C8B-B14F-4D97-AF65-F5344CB8AC3E}">
        <p14:creationId xmlns:p14="http://schemas.microsoft.com/office/powerpoint/2010/main" val="3753160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More </a:t>
            </a:r>
            <a:r>
              <a:rPr lang="en-GB" b="1" i="1" u="sng" dirty="0" smtClean="0"/>
              <a:t>Speculative Fiction</a:t>
            </a:r>
            <a:r>
              <a:rPr lang="en-GB" b="1" i="1" dirty="0" smtClean="0"/>
              <a:t> </a:t>
            </a:r>
            <a:r>
              <a:rPr lang="en-GB" b="1" dirty="0" smtClean="0"/>
              <a:t>by Atwood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1" y="1779815"/>
            <a:ext cx="2529740" cy="373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49" y="1779815"/>
            <a:ext cx="2421791" cy="373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93" y="1779814"/>
            <a:ext cx="2397578" cy="366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2034" y="568856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         (2003</a:t>
            </a:r>
            <a:r>
              <a:rPr lang="en-GB" dirty="0" smtClean="0"/>
              <a:t>)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46972" y="5688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2009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90657" y="5688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2840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D696C-E39F-45EE-9C5A-B7AC56FDE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Atwood as G</a:t>
            </a:r>
            <a:r>
              <a:rPr lang="en-GB" sz="3600" b="1" i="1" dirty="0"/>
              <a:t>raphic</a:t>
            </a:r>
            <a:r>
              <a:rPr lang="en-GB" sz="3600" b="1" dirty="0"/>
              <a:t> Novelist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6A9A63-C96D-4E2B-B25F-CB85FF66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633" y="1866900"/>
            <a:ext cx="2770533" cy="41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2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8BD6C-8507-4970-9680-6C4512CB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‘Tree Logic’ v ‘</a:t>
            </a:r>
            <a:r>
              <a:rPr lang="en-GB" b="1" dirty="0" err="1"/>
              <a:t>Rhizomatics</a:t>
            </a:r>
            <a:r>
              <a:rPr lang="en-GB" b="1" dirty="0"/>
              <a:t>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71E79D-8DFF-44BE-A3B8-B5F0C287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47812"/>
            <a:ext cx="7620000" cy="376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AFCB57-392A-49CB-944D-91B80A944B46}"/>
              </a:ext>
            </a:extLst>
          </p:cNvPr>
          <p:cNvSpPr txBox="1"/>
          <p:nvPr/>
        </p:nvSpPr>
        <p:spPr>
          <a:xfrm>
            <a:off x="2428875" y="5543550"/>
            <a:ext cx="684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‘The </a:t>
            </a:r>
            <a:r>
              <a:rPr lang="en-GB" dirty="0"/>
              <a:t>tree is filiation, but the rhizome is alliance, uniquely </a:t>
            </a:r>
            <a:r>
              <a:rPr lang="en-GB" dirty="0" smtClean="0"/>
              <a:t>alliance.’</a:t>
            </a:r>
          </a:p>
          <a:p>
            <a:r>
              <a:rPr lang="en-GB" i="1" dirty="0" smtClean="0"/>
              <a:t>A </a:t>
            </a:r>
            <a:r>
              <a:rPr lang="en-GB" i="1" dirty="0"/>
              <a:t>Thousand Plateaus</a:t>
            </a:r>
            <a:r>
              <a:rPr lang="en-GB" dirty="0"/>
              <a:t>, Gilles Deleuze and Felix </a:t>
            </a:r>
            <a:r>
              <a:rPr lang="en-GB" dirty="0" err="1"/>
              <a:t>Guattari</a:t>
            </a:r>
            <a:r>
              <a:rPr lang="en-GB" dirty="0"/>
              <a:t> (1980)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6" y="2220685"/>
            <a:ext cx="6064632" cy="340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32C1C596-D0FD-47B0-B92E-011A5B65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75" y="476573"/>
            <a:ext cx="2501450" cy="3774916"/>
          </a:xfrm>
          <a:prstGeom prst="rect">
            <a:avLst/>
          </a:prstGeom>
        </p:spPr>
      </p:pic>
      <p:pic>
        <p:nvPicPr>
          <p:cNvPr id="4" name="Picture 3" descr="A close up of a person&#10;&#10;Description generated with high confidence">
            <a:extLst>
              <a:ext uri="{FF2B5EF4-FFF2-40B4-BE49-F238E27FC236}">
                <a16:creationId xmlns:a16="http://schemas.microsoft.com/office/drawing/2014/main" xmlns="" id="{7EE734FF-6C80-4760-8F5F-43B6A9C86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52" y="476573"/>
            <a:ext cx="2453695" cy="3774916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7739D45D-3BF2-4752-BD6F-381713F2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377805"/>
            <a:ext cx="3553968" cy="197245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F880EF2-DF79-4D9D-8F11-E91D48C797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A20D2-A5ED-418F-AC88-76AA2E07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Popular Feminism</a:t>
            </a:r>
          </a:p>
        </p:txBody>
      </p:sp>
    </p:spTree>
    <p:extLst>
      <p:ext uri="{BB962C8B-B14F-4D97-AF65-F5344CB8AC3E}">
        <p14:creationId xmlns:p14="http://schemas.microsoft.com/office/powerpoint/2010/main" val="15095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 descr="A person taking a selfie&#10;&#10;Description generated with high confidence">
            <a:extLst>
              <a:ext uri="{FF2B5EF4-FFF2-40B4-BE49-F238E27FC236}">
                <a16:creationId xmlns:a16="http://schemas.microsoft.com/office/drawing/2014/main" xmlns="" id="{421690F4-E905-4127-8B97-7DBA956A8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72466" y="476573"/>
            <a:ext cx="2548068" cy="3774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ED7BB5-9B2B-4929-BCD8-9173A0C9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66" y="476573"/>
            <a:ext cx="2548068" cy="3774916"/>
          </a:xfrm>
          <a:prstGeom prst="rect">
            <a:avLst/>
          </a:prstGeom>
        </p:spPr>
      </p:pic>
      <p:pic>
        <p:nvPicPr>
          <p:cNvPr id="5" name="Picture 4" descr="A picture containing building, ground, red, outdoor&#10;&#10;Description generated with high confidence">
            <a:extLst>
              <a:ext uri="{FF2B5EF4-FFF2-40B4-BE49-F238E27FC236}">
                <a16:creationId xmlns:a16="http://schemas.microsoft.com/office/drawing/2014/main" xmlns="" id="{598D20A3-CB02-4179-A7A1-AFA75C858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913" y="476573"/>
            <a:ext cx="2566942" cy="377491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F880EF2-DF79-4D9D-8F11-E91D48C797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09522-687F-4F5B-8F70-BC3E8A32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Adaptation </a:t>
            </a:r>
          </a:p>
        </p:txBody>
      </p:sp>
    </p:spTree>
    <p:extLst>
      <p:ext uri="{BB962C8B-B14F-4D97-AF65-F5344CB8AC3E}">
        <p14:creationId xmlns:p14="http://schemas.microsoft.com/office/powerpoint/2010/main" val="7688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F69C55-19CD-4101-ABBA-D5453302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‘Golden Age’ of Television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2477C7-F6C3-4589-979B-BF3AC370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90688"/>
            <a:ext cx="2857500" cy="422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2F9E3D-37E6-4B95-B223-49653D96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614" y="1690688"/>
            <a:ext cx="5551715" cy="41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C6B1B-D126-4005-8CD4-D0789AA5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‘Golden Age’ of </a:t>
            </a:r>
            <a:r>
              <a:rPr lang="en-GB" b="1" dirty="0" err="1"/>
              <a:t>Televison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B7A89C-ED71-47F7-BB80-1C860594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162" y="2271712"/>
            <a:ext cx="1971675" cy="2314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EC48B3-7090-4B6E-A764-231B272B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37" y="381000"/>
            <a:ext cx="4124325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EBD82C-C385-46FD-928D-2E806BCB3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13" y="1690688"/>
            <a:ext cx="2857500" cy="4476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48000C-F48C-467E-BACC-7DE970C18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635" y="923925"/>
            <a:ext cx="4526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C6B1B-D126-4005-8CD4-D0789AA5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‘Golden Age’ of </a:t>
            </a:r>
            <a:r>
              <a:rPr lang="en-GB" b="1" dirty="0" err="1"/>
              <a:t>Televison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B7A89C-ED71-47F7-BB80-1C860594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1385887"/>
            <a:ext cx="3948113" cy="4634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EBD82C-C385-46FD-928D-2E806BCB3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13" y="1690688"/>
            <a:ext cx="2857500" cy="447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C36225-15FE-4C86-8701-75CDB47B2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160" y="1995488"/>
            <a:ext cx="3242866" cy="4862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75765-8855-4532-9796-9DFC47B62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299" y="3200399"/>
            <a:ext cx="2559139" cy="396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8446A1-514D-4159-98E6-A0AC44EBE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376" y="2409824"/>
            <a:ext cx="2937773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xmlns="" id="{3D59B005-5F51-4860-A151-FD913241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8669" y="307731"/>
            <a:ext cx="2788351" cy="3997637"/>
          </a:xfrm>
          <a:prstGeom prst="rect">
            <a:avLst/>
          </a:prstGeom>
        </p:spPr>
      </p:pic>
      <p:pic>
        <p:nvPicPr>
          <p:cNvPr id="5" name="Picture 4" descr="A group of people in a field&#10;&#10;Description generated with high confidence">
            <a:extLst>
              <a:ext uri="{FF2B5EF4-FFF2-40B4-BE49-F238E27FC236}">
                <a16:creationId xmlns:a16="http://schemas.microsoft.com/office/drawing/2014/main" xmlns="" id="{6C28C388-45E2-4A10-A842-3D453B05B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385729" y="1164969"/>
            <a:ext cx="3433324" cy="228316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2735DB86-0D6C-46B0-A6F8-4E67AF449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451" y="330045"/>
            <a:ext cx="2598464" cy="39976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8FAF09A4-3CE5-439D-AE31-F99AA9A2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69" y="5090450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“It’s a trap, this matter of definition, </a:t>
            </a:r>
            <a:r>
              <a:rPr lang="en-GB" sz="1800" strike="sngStrike" dirty="0">
                <a:solidFill>
                  <a:schemeClr val="bg1"/>
                </a:solidFill>
              </a:rPr>
              <a:t>and I can’t think of a more boring academic subject</a:t>
            </a:r>
            <a:r>
              <a:rPr lang="en-GB" sz="1800" dirty="0">
                <a:solidFill>
                  <a:schemeClr val="bg1"/>
                </a:solidFill>
              </a:rPr>
              <a:t>.’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Novelist Stephen King on genre.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‘Like the best fiction, it’s important because it’s true.’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Novelist Lauren Beukes on </a:t>
            </a:r>
            <a:r>
              <a:rPr lang="en-GB" sz="1800" i="1" dirty="0">
                <a:solidFill>
                  <a:schemeClr val="bg1"/>
                </a:solidFill>
              </a:rPr>
              <a:t>The Ballad of Halo Jones</a:t>
            </a:r>
            <a:r>
              <a:rPr lang="en-GB" sz="1800" dirty="0">
                <a:solidFill>
                  <a:schemeClr val="bg1"/>
                </a:solidFill>
              </a:rPr>
              <a:t/>
            </a:r>
            <a:br>
              <a:rPr lang="en-GB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D696C-E39F-45EE-9C5A-B7AC56FDE3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>“It’s a trap, this matter of definition, </a:t>
            </a:r>
            <a:r>
              <a:rPr lang="en-GB" sz="3600" b="1" strike="sngStrike" dirty="0"/>
              <a:t>and I can’t think of a more boring academic subject.”</a:t>
            </a:r>
            <a:br>
              <a:rPr lang="en-GB" sz="3600" b="1" strike="sngStrike" dirty="0"/>
            </a:br>
            <a:r>
              <a:rPr lang="en-GB" sz="3600" b="1" dirty="0"/>
              <a:t>				Novelist Stephen King on genre.</a:t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/>
              <a:t>“Like the best fiction it’s important because it’s true.”</a:t>
            </a:r>
            <a:br>
              <a:rPr lang="en-GB" sz="3600" b="1" dirty="0"/>
            </a:br>
            <a:r>
              <a:rPr lang="en-GB" sz="3600" b="1" dirty="0"/>
              <a:t>			Novelist Lauren Beukes on </a:t>
            </a:r>
            <a:r>
              <a:rPr lang="en-GB" sz="3600" b="1" i="1" dirty="0"/>
              <a:t>Halo Jones.</a:t>
            </a:r>
            <a:r>
              <a:rPr lang="en-GB" sz="2800" b="1" i="1" dirty="0"/>
              <a:t/>
            </a:r>
            <a:br>
              <a:rPr lang="en-GB" sz="2800" b="1" i="1" dirty="0"/>
            </a:b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24075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A66A9A-5CA3-460D-999E-0DD27EDE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425" y="339872"/>
            <a:ext cx="1884859" cy="270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F5089F-9457-4B9B-8145-CE339C8E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09" y="377751"/>
            <a:ext cx="1738014" cy="2676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428FE-8834-447F-9D73-4F0FEE4F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F48D98-5D96-403D-B2E2-73DD8ED6E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927" y="4304714"/>
            <a:ext cx="2393853" cy="2366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2EFF71-F17F-47E7-99E1-B383F43CE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09" y="4249542"/>
            <a:ext cx="1905000" cy="2476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160A78-EBDE-4A30-98D6-C0A753133B4B}"/>
              </a:ext>
            </a:extLst>
          </p:cNvPr>
          <p:cNvSpPr txBox="1"/>
          <p:nvPr/>
        </p:nvSpPr>
        <p:spPr>
          <a:xfrm>
            <a:off x="3028425" y="3193774"/>
            <a:ext cx="5625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b="1" dirty="0"/>
              <a:t>I				I</a:t>
            </a:r>
          </a:p>
          <a:p>
            <a:r>
              <a:rPr lang="en-GB" b="1" dirty="0"/>
              <a:t>	I				I</a:t>
            </a:r>
          </a:p>
          <a:p>
            <a:r>
              <a:rPr lang="en-GB" b="1" dirty="0"/>
              <a:t>	I				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AD77EB-3B0B-472F-81DA-1B6533C629A5}"/>
              </a:ext>
            </a:extLst>
          </p:cNvPr>
          <p:cNvSpPr txBox="1"/>
          <p:nvPr/>
        </p:nvSpPr>
        <p:spPr>
          <a:xfrm>
            <a:off x="1764837" y="1018185"/>
            <a:ext cx="33695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  <a:p>
            <a:endParaRPr lang="en-GB" b="1" dirty="0"/>
          </a:p>
          <a:p>
            <a:r>
              <a:rPr lang="en-GB" b="1" dirty="0"/>
              <a:t>H</a:t>
            </a:r>
          </a:p>
          <a:p>
            <a:r>
              <a:rPr lang="en-GB" b="1" dirty="0"/>
              <a:t>I</a:t>
            </a:r>
          </a:p>
          <a:p>
            <a:r>
              <a:rPr lang="en-GB" b="1" dirty="0"/>
              <a:t>E</a:t>
            </a:r>
          </a:p>
          <a:p>
            <a:r>
              <a:rPr lang="en-GB" b="1" dirty="0"/>
              <a:t>R</a:t>
            </a:r>
          </a:p>
          <a:p>
            <a:r>
              <a:rPr lang="en-GB" b="1" dirty="0"/>
              <a:t>A</a:t>
            </a:r>
          </a:p>
          <a:p>
            <a:r>
              <a:rPr lang="en-GB" b="1" dirty="0"/>
              <a:t>R</a:t>
            </a:r>
          </a:p>
          <a:p>
            <a:r>
              <a:rPr lang="en-GB" b="1" dirty="0"/>
              <a:t>C</a:t>
            </a:r>
          </a:p>
          <a:p>
            <a:r>
              <a:rPr lang="en-GB" b="1" dirty="0"/>
              <a:t>H</a:t>
            </a:r>
          </a:p>
          <a:p>
            <a:r>
              <a:rPr lang="en-GB" b="1" dirty="0"/>
              <a:t>Y</a:t>
            </a:r>
          </a:p>
          <a:p>
            <a:endParaRPr lang="en-GB" b="1" dirty="0"/>
          </a:p>
          <a:p>
            <a:r>
              <a:rPr lang="en-GB" b="1" dirty="0"/>
              <a:t>O</a:t>
            </a:r>
          </a:p>
          <a:p>
            <a:r>
              <a:rPr lang="en-GB" b="1" dirty="0"/>
              <a:t>F</a:t>
            </a:r>
          </a:p>
          <a:p>
            <a:endParaRPr lang="en-GB" b="1" dirty="0"/>
          </a:p>
          <a:p>
            <a:r>
              <a:rPr lang="en-GB" b="1" dirty="0"/>
              <a:t>T</a:t>
            </a:r>
          </a:p>
          <a:p>
            <a:r>
              <a:rPr lang="en-GB" b="1" dirty="0"/>
              <a:t>E</a:t>
            </a:r>
          </a:p>
          <a:p>
            <a:r>
              <a:rPr lang="en-GB" b="1" dirty="0"/>
              <a:t>X</a:t>
            </a:r>
          </a:p>
          <a:p>
            <a:r>
              <a:rPr lang="en-GB" b="1" dirty="0"/>
              <a:t>T</a:t>
            </a:r>
          </a:p>
          <a:p>
            <a:r>
              <a:rPr lang="en-GB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9171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4D6602-C11E-48DE-9F8A-CF75CF26E78D}"/>
              </a:ext>
            </a:extLst>
          </p:cNvPr>
          <p:cNvSpPr txBox="1"/>
          <p:nvPr/>
        </p:nvSpPr>
        <p:spPr>
          <a:xfrm>
            <a:off x="998806" y="759654"/>
            <a:ext cx="1084619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'The </a:t>
            </a:r>
            <a:r>
              <a:rPr lang="en-GB" sz="3200" b="1" dirty="0"/>
              <a:t>Handmaid's Tale won the very first Arthur C Clarke award in 1987. [Margaret Atwood has] been trying to live this down ever since.’</a:t>
            </a:r>
          </a:p>
          <a:p>
            <a:r>
              <a:rPr lang="en-GB" sz="3200" b="1" dirty="0"/>
              <a:t>		David </a:t>
            </a:r>
            <a:r>
              <a:rPr lang="en-GB" sz="3200" b="1" dirty="0" smtClean="0"/>
              <a:t>Langford (Science Fiction author, editor, and 		critic)</a:t>
            </a:r>
          </a:p>
          <a:p>
            <a:endParaRPr lang="en-GB" sz="3200" b="1" dirty="0" smtClean="0"/>
          </a:p>
          <a:p>
            <a:r>
              <a:rPr lang="en-GB" sz="3200" b="1" dirty="0"/>
              <a:t>'Science fiction has monsters and spaceships; speculative fiction could really happen.'</a:t>
            </a:r>
          </a:p>
          <a:p>
            <a:r>
              <a:rPr lang="en-GB" sz="3200" b="1" dirty="0"/>
              <a:t>								Margaret Atwood</a:t>
            </a:r>
          </a:p>
          <a:p>
            <a:endParaRPr lang="en-GB" sz="3200" b="1" dirty="0"/>
          </a:p>
          <a:p>
            <a:r>
              <a:rPr lang="en-GB" sz="3200" b="1" dirty="0" smtClean="0"/>
              <a:t>'If </a:t>
            </a:r>
            <a:r>
              <a:rPr lang="en-GB" sz="3200" b="1" dirty="0"/>
              <a:t>you were working-class you had comics. It was like rickets.'</a:t>
            </a:r>
          </a:p>
          <a:p>
            <a:r>
              <a:rPr lang="en-GB" sz="3200" b="1" dirty="0"/>
              <a:t>								Alan </a:t>
            </a:r>
            <a:r>
              <a:rPr lang="en-GB" sz="3200" b="1" dirty="0" smtClean="0"/>
              <a:t>Moore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05530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xmlns="" id="{F746C3EF-14DC-4F22-ADF5-BFEB4A29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91" y="307731"/>
            <a:ext cx="3358015" cy="3997637"/>
          </a:xfrm>
          <a:prstGeom prst="rect">
            <a:avLst/>
          </a:prstGeom>
        </p:spPr>
      </p:pic>
      <p:pic>
        <p:nvPicPr>
          <p:cNvPr id="4" name="Picture 3" descr="A person standing in front of a fireplace&#10;&#10;Description generated with very high confidence">
            <a:extLst>
              <a:ext uri="{FF2B5EF4-FFF2-40B4-BE49-F238E27FC236}">
                <a16:creationId xmlns:a16="http://schemas.microsoft.com/office/drawing/2014/main" xmlns="" id="{0A711857-E8D7-44D7-960E-6E5BC127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71" y="307731"/>
            <a:ext cx="3957660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31669-AA92-400C-B76B-44EB5D15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The Conditions of Authorial Production</a:t>
            </a:r>
          </a:p>
        </p:txBody>
      </p:sp>
    </p:spTree>
    <p:extLst>
      <p:ext uri="{BB962C8B-B14F-4D97-AF65-F5344CB8AC3E}">
        <p14:creationId xmlns:p14="http://schemas.microsoft.com/office/powerpoint/2010/main" val="195267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8BCA5-E1DE-48D0-B5E9-863DD9B2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‘80s and the Rise of the Graphic Novel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E1AAB2-8E36-4773-937B-C41B6E68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64" y="2007540"/>
            <a:ext cx="2409825" cy="375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12E6E6-0291-4B37-9496-2A710BD04F21}"/>
              </a:ext>
            </a:extLst>
          </p:cNvPr>
          <p:cNvSpPr txBox="1"/>
          <p:nvPr/>
        </p:nvSpPr>
        <p:spPr>
          <a:xfrm>
            <a:off x="447054" y="6077243"/>
            <a:ext cx="1174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“Bam! Pow! Zap! Comics aren’t just for kids any more!” [A typical media cliché of the time]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24BB9C-F551-4056-90E7-D39968FC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187" y="2037379"/>
            <a:ext cx="2587625" cy="38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1C0CDB-352F-41DC-A7EB-38D2AE0D7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0" y="2007540"/>
            <a:ext cx="267578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xmlns="" id="{CC5F1B62-B5BC-457B-811D-05F64FA0A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2" b="7616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C17E4-AD41-4EDB-B0BB-BE9AF5FF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031557"/>
            <a:ext cx="4983480" cy="23974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857250" indent="-857250"/>
            <a:r>
              <a:rPr lang="en-US" sz="5600" b="1" u="sng" dirty="0" smtClean="0"/>
              <a:t>GENRE</a:t>
            </a:r>
            <a:r>
              <a:rPr lang="en-US" sz="5600" b="1" i="1" dirty="0"/>
              <a:t/>
            </a:r>
            <a:br>
              <a:rPr lang="en-US" sz="5600" b="1" i="1" dirty="0"/>
            </a:br>
            <a:r>
              <a:rPr lang="en-US" sz="4900" b="1" i="1" dirty="0" smtClean="0"/>
              <a:t>Love </a:t>
            </a:r>
            <a:r>
              <a:rPr lang="en-US" sz="4900" b="1" i="1" dirty="0"/>
              <a:t>and </a:t>
            </a:r>
            <a:r>
              <a:rPr lang="en-US" sz="4900" b="1" i="1" dirty="0" smtClean="0"/>
              <a:t>Rockets (1982 -)</a:t>
            </a:r>
            <a:r>
              <a:rPr lang="en-US" sz="5600" b="1" i="1" dirty="0"/>
              <a:t/>
            </a:r>
            <a:br>
              <a:rPr lang="en-US" sz="5600" b="1" i="1" dirty="0"/>
            </a:br>
            <a:endParaRPr lang="en-US" sz="5600" b="1" i="1" dirty="0"/>
          </a:p>
        </p:txBody>
      </p:sp>
    </p:spTree>
    <p:extLst>
      <p:ext uri="{BB962C8B-B14F-4D97-AF65-F5344CB8AC3E}">
        <p14:creationId xmlns:p14="http://schemas.microsoft.com/office/powerpoint/2010/main" val="212568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F4B6A51-767B-42BF-87BE-A95FC04CA7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47911" y="481264"/>
            <a:ext cx="2212848" cy="1857871"/>
          </a:xfrm>
          <a:prstGeom prst="rect">
            <a:avLst/>
          </a:prstGeom>
          <a:solidFill>
            <a:srgbClr val="E5E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BADE533-64CB-46C1-B6CD-7DEA42EA3E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99147" y="4459986"/>
            <a:ext cx="3931920" cy="0"/>
          </a:xfrm>
          <a:prstGeom prst="line">
            <a:avLst/>
          </a:prstGeom>
          <a:ln>
            <a:solidFill>
              <a:srgbClr val="4D3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666DEC5-DF59-4918-8F2F-0388AB0BD4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25351" y="3529187"/>
            <a:ext cx="2212848" cy="2857897"/>
          </a:xfrm>
          <a:prstGeom prst="rect">
            <a:avLst/>
          </a:prstGeom>
          <a:solidFill>
            <a:srgbClr val="4D3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8BFCCF-5AAC-4D52-982D-569805907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68" r="2" b="1946"/>
          <a:stretch/>
        </p:blipFill>
        <p:spPr>
          <a:xfrm>
            <a:off x="394638" y="2503727"/>
            <a:ext cx="4466122" cy="3897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2D35D-25EA-4C9F-BBBE-92C561991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331" y="481264"/>
            <a:ext cx="4204207" cy="3907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Genre and Gender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25AE34-9A92-4A1D-AA07-11F23304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140E42-E1E6-4077-B3B2-107309D9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B3A2BF-F7D6-4255-AA94-9E695927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804" y="307731"/>
            <a:ext cx="2568481" cy="39976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E95D8F-9825-4222-8846-E3461598CC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217665F-0036-444A-8D4A-33AF36A36A4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FDA47BC-3069-47F5-8257-24B3B1F76A0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298D19-B902-45C6-8711-08F169C5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317" y="307730"/>
            <a:ext cx="2638440" cy="3997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F138F4-F483-4EB4-BF06-DE8A85E70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414190" y="307731"/>
            <a:ext cx="2398582" cy="39976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0C9EB70-BC82-414A-BF8D-AD7FC672761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3BA4D5-0ABB-4F6B-90E2-CD1EF29A4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93742" y="255711"/>
            <a:ext cx="2598464" cy="399763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42B920A-73AD-402A-8EEF-B88E1A9398B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8875B-9A87-4640-9491-3D2A10B72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Gender and Genre</a:t>
            </a:r>
          </a:p>
        </p:txBody>
      </p:sp>
    </p:spTree>
    <p:extLst>
      <p:ext uri="{BB962C8B-B14F-4D97-AF65-F5344CB8AC3E}">
        <p14:creationId xmlns:p14="http://schemas.microsoft.com/office/powerpoint/2010/main" val="277926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B0BD37-87F5-4DDB-B767-20FA060489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DFE5C4E-0B5D-4AB5-9877-3993F84A3D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6048CCE-094B-4948-B61B-DE627F1767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BB48934-4796-4249-B64C-EE2375977B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109396-6238-463C-BEE0-8C19232D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66" y="642415"/>
            <a:ext cx="3483526" cy="5421830"/>
          </a:xfrm>
          <a:prstGeom prst="rect">
            <a:avLst/>
          </a:prstGeom>
        </p:spPr>
      </p:pic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8C28BC2E-1853-4471-B9E9-50627C463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273" y="628649"/>
            <a:ext cx="1900428" cy="2639484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A1173380-4022-4BC3-9286-A9BF48E03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550" y="628649"/>
            <a:ext cx="1709065" cy="263948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BB79E99-A81F-4AFD-A671-61C5C20C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“Literary”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259815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206</Words>
  <Application>Microsoft Office PowerPoint</Application>
  <PresentationFormat>Custom</PresentationFormat>
  <Paragraphs>54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“I wish this story were different. I wish it were more civilized.” A Comparative Analysis of The Handmaid’s Tale and Halo Jones. Dr David Sweeney, Design History and Theory, The Glasgow School of Art</vt:lpstr>
      <vt:lpstr>PowerPoint Presentation</vt:lpstr>
      <vt:lpstr>PowerPoint Presentation</vt:lpstr>
      <vt:lpstr>The Conditions of Authorial Production</vt:lpstr>
      <vt:lpstr>The ‘80s and the Rise of the Graphic Novel</vt:lpstr>
      <vt:lpstr>GENRE Love and Rockets (1982 -) </vt:lpstr>
      <vt:lpstr>Genre and Gender</vt:lpstr>
      <vt:lpstr>Gender and Genre</vt:lpstr>
      <vt:lpstr>“Literary” Science Fiction</vt:lpstr>
      <vt:lpstr>More Speculative Fiction by Atwood</vt:lpstr>
      <vt:lpstr>Atwood as Graphic Novelist</vt:lpstr>
      <vt:lpstr>‘Tree Logic’ v ‘Rhizomatics’</vt:lpstr>
      <vt:lpstr>Popular Feminism</vt:lpstr>
      <vt:lpstr>Adaptation </vt:lpstr>
      <vt:lpstr>The ‘Golden Age’ of Television</vt:lpstr>
      <vt:lpstr>The ‘Golden Age’ of Televison</vt:lpstr>
      <vt:lpstr>The ‘Golden Age’ of Televison</vt:lpstr>
      <vt:lpstr>“It’s a trap, this matter of definition, and I can’t think of a more boring academic subject.’ Novelist Stephen King on genre. ‘Like the best fiction, it’s important because it’s true.’ Novelist Lauren Beukes on The Ballad of Halo Jones </vt:lpstr>
      <vt:lpstr>          “It’s a trap, this matter of definition, and I can’t think of a more boring academic subject.”     Novelist Stephen King on genre.      “Like the best fiction it’s important because it’s true.”    Novelist Lauren Beukes on Halo Jones.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Comparative Analysis of The Handmaid’s Tale and Halo Jones.</dc:title>
  <dc:creator>david sweeney</dc:creator>
  <cp:lastModifiedBy>j.greenwood</cp:lastModifiedBy>
  <cp:revision>24</cp:revision>
  <dcterms:created xsi:type="dcterms:W3CDTF">2017-09-27T08:33:53Z</dcterms:created>
  <dcterms:modified xsi:type="dcterms:W3CDTF">2017-09-29T13:01:57Z</dcterms:modified>
</cp:coreProperties>
</file>