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75" r:id="rId4"/>
    <p:sldId id="259" r:id="rId5"/>
    <p:sldId id="258" r:id="rId6"/>
    <p:sldId id="260" r:id="rId7"/>
    <p:sldId id="264" r:id="rId8"/>
    <p:sldId id="271" r:id="rId9"/>
    <p:sldId id="274" r:id="rId10"/>
    <p:sldId id="272" r:id="rId11"/>
    <p:sldId id="273" r:id="rId12"/>
    <p:sldId id="268" r:id="rId13"/>
    <p:sldId id="269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3" autoAdjust="0"/>
    <p:restoredTop sz="94660"/>
  </p:normalViewPr>
  <p:slideViewPr>
    <p:cSldViewPr>
      <p:cViewPr varScale="1">
        <p:scale>
          <a:sx n="42" d="100"/>
          <a:sy n="42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D0AF2-7011-434E-BE53-2259B13985FB}" type="datetimeFigureOut">
              <a:rPr lang="en-GB" smtClean="0"/>
              <a:t>13/07/2017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1E083-782B-449E-9664-90DECE59BF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24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2361FF-56BE-42F8-A167-4AF3A904C4A3}" type="slidenum">
              <a:rPr lang="en-US" altLang="en-US" sz="1200" smtClean="0"/>
              <a:pPr eaLnBrk="1" hangingPunct="1"/>
              <a:t>7</a:t>
            </a:fld>
            <a:endParaRPr lang="en-US" alt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F2D81-4355-41B9-997A-3DCC2BCD66E6}" type="slidenum">
              <a:rPr lang="en-US"/>
              <a:pPr/>
              <a:t>8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F2D81-4355-41B9-997A-3DCC2BCD66E6}" type="slidenum">
              <a:rPr lang="en-US"/>
              <a:pPr/>
              <a:t>9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215EA-5977-4DE4-9C82-219797AB8E12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E083-782B-449E-9664-90DECE59BFD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844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0E9336-E357-4BB3-AAD1-553D703717E3}" type="slidenum">
              <a:rPr lang="en-US" altLang="en-US" smtClean="0">
                <a:latin typeface="Arial" charset="0"/>
              </a:rPr>
              <a:pPr eaLnBrk="1" hangingPunct="1"/>
              <a:t>13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12AE6-A4D3-47AF-9BDE-154144D83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9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981199"/>
          </a:xfrm>
        </p:spPr>
        <p:txBody>
          <a:bodyPr/>
          <a:lstStyle/>
          <a:p>
            <a:r>
              <a:rPr lang="en-GB" b="1" dirty="0" smtClean="0">
                <a:latin typeface="Times New Roman" pitchFamily="18" charset="0"/>
              </a:rPr>
              <a:t>BRITISH AND GUARANTEED</a:t>
            </a:r>
            <a:endParaRPr lang="en-GB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latin typeface="Times New Roman" pitchFamily="18" charset="0"/>
              </a:rPr>
              <a:t>Nicholas Oddy</a:t>
            </a:r>
          </a:p>
          <a:p>
            <a:r>
              <a:rPr lang="en-GB" b="1" dirty="0" smtClean="0">
                <a:latin typeface="Times New Roman" pitchFamily="18" charset="0"/>
              </a:rPr>
              <a:t>n.oddy@gsa.ac.uk</a:t>
            </a:r>
            <a:endParaRPr lang="en-GB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2851"/>
            <a:ext cx="4724400" cy="6472298"/>
          </a:xfrm>
        </p:spPr>
      </p:pic>
      <p:sp>
        <p:nvSpPr>
          <p:cNvPr id="4" name="TextBox 3"/>
          <p:cNvSpPr txBox="1"/>
          <p:nvPr/>
        </p:nvSpPr>
        <p:spPr>
          <a:xfrm>
            <a:off x="5135880" y="1219200"/>
            <a:ext cx="36390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Meccano Magazine,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January 1935</a:t>
            </a:r>
          </a:p>
          <a:p>
            <a:pPr algn="ctr"/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The inset above shows entries for the No2 Tank Loco that the Service Department had gone to considerable effort to remanufacture between 1930 and 1935  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8600"/>
            <a:ext cx="394523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3477"/>
            <a:ext cx="3734626" cy="4540923"/>
          </a:xfrm>
        </p:spPr>
      </p:pic>
      <p:sp>
        <p:nvSpPr>
          <p:cNvPr id="4" name="TextBox 3"/>
          <p:cNvSpPr txBox="1"/>
          <p:nvPr/>
        </p:nvSpPr>
        <p:spPr>
          <a:xfrm>
            <a:off x="304800" y="4651662"/>
            <a:ext cx="4657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A Saunt paperwork , August 1951, for a pre-war, obsolete , 0 gauge electric loco, not made since 1941.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0660"/>
            <a:ext cx="4809744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9999" y="95138"/>
            <a:ext cx="6443681" cy="43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62561" y="4419600"/>
            <a:ext cx="897127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latin typeface="Times New Roman" pitchFamily="18" charset="0"/>
                <a:cs typeface="Times New Roman" pitchFamily="18" charset="0"/>
              </a:rPr>
              <a:t>Rovex train </a:t>
            </a:r>
            <a:r>
              <a:rPr lang="en-GB" alt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altLang="en-US" sz="2800" b="1" dirty="0" smtClean="0">
                <a:latin typeface="Times New Roman" pitchFamily="18" charset="0"/>
                <a:cs typeface="Times New Roman" pitchFamily="18" charset="0"/>
              </a:rPr>
              <a:t>et from the time of the Tri-ang take over with its guarantee filled </a:t>
            </a:r>
            <a:r>
              <a:rPr lang="en-GB" altLang="en-US" sz="2800" b="1" dirty="0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GB" altLang="en-US" sz="2800" b="1" dirty="0" smtClean="0">
                <a:latin typeface="Times New Roman" pitchFamily="18" charset="0"/>
                <a:cs typeface="Times New Roman" pitchFamily="18" charset="0"/>
              </a:rPr>
              <a:t>. Sold at Marks &amp; Spencer, </a:t>
            </a:r>
            <a:r>
              <a:rPr lang="en-GB" altLang="en-US" sz="2800" b="1" smtClean="0">
                <a:latin typeface="Times New Roman" pitchFamily="18" charset="0"/>
                <a:cs typeface="Times New Roman" pitchFamily="18" charset="0"/>
              </a:rPr>
              <a:t>Argyle Street,  </a:t>
            </a:r>
            <a:r>
              <a:rPr lang="en-GB" altLang="en-US" sz="2800" b="1" dirty="0" smtClean="0">
                <a:latin typeface="Times New Roman" pitchFamily="18" charset="0"/>
                <a:cs typeface="Times New Roman" pitchFamily="18" charset="0"/>
              </a:rPr>
              <a:t>Glasgow</a:t>
            </a:r>
            <a:r>
              <a:rPr lang="en-GB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smtClean="0">
                <a:latin typeface="Times New Roman" pitchFamily="18" charset="0"/>
                <a:cs typeface="Times New Roman" pitchFamily="18" charset="0"/>
              </a:rPr>
              <a:t>October </a:t>
            </a:r>
            <a:r>
              <a:rPr lang="en-GB" altLang="en-US" sz="2800" b="1" dirty="0" smtClean="0">
                <a:latin typeface="Times New Roman" pitchFamily="18" charset="0"/>
                <a:cs typeface="Times New Roman" pitchFamily="18" charset="0"/>
              </a:rPr>
              <a:t>1951.</a:t>
            </a:r>
            <a:endParaRPr lang="en-GB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rmAutofit/>
          </a:bodyPr>
          <a:lstStyle/>
          <a:p>
            <a:r>
              <a:rPr lang="en-GB" altLang="en-US" sz="2000" b="1" dirty="0" smtClean="0">
                <a:latin typeface="Times New Roman" pitchFamily="18" charset="0"/>
              </a:rPr>
              <a:t>Preface of </a:t>
            </a:r>
            <a:r>
              <a:rPr lang="en-GB" altLang="en-US" sz="2000" b="1" i="1" dirty="0" smtClean="0">
                <a:latin typeface="Times New Roman" pitchFamily="18" charset="0"/>
              </a:rPr>
              <a:t> Tri-</a:t>
            </a:r>
            <a:r>
              <a:rPr lang="en-GB" altLang="en-US" sz="2000" b="1" i="1" dirty="0" err="1" smtClean="0">
                <a:latin typeface="Times New Roman" pitchFamily="18" charset="0"/>
              </a:rPr>
              <a:t>ang</a:t>
            </a:r>
            <a:r>
              <a:rPr lang="en-GB" altLang="en-US" sz="2000" b="1" i="1" dirty="0" smtClean="0">
                <a:latin typeface="Times New Roman" pitchFamily="18" charset="0"/>
              </a:rPr>
              <a:t> Model Railways Servicing Scheme </a:t>
            </a:r>
            <a:r>
              <a:rPr lang="en-GB" altLang="en-US" sz="2000" b="1" dirty="0" smtClean="0">
                <a:latin typeface="Times New Roman" pitchFamily="18" charset="0"/>
              </a:rPr>
              <a:t> 1968.  Four years after Tri-</a:t>
            </a:r>
            <a:r>
              <a:rPr lang="en-GB" altLang="en-US" sz="2000" b="1" dirty="0" err="1" smtClean="0">
                <a:latin typeface="Times New Roman" pitchFamily="18" charset="0"/>
              </a:rPr>
              <a:t>ang</a:t>
            </a:r>
            <a:r>
              <a:rPr lang="en-GB" altLang="en-US" sz="2000" b="1" dirty="0" smtClean="0">
                <a:latin typeface="Times New Roman" pitchFamily="18" charset="0"/>
              </a:rPr>
              <a:t> bought Meccano, this was the first edition where the Service Department was not mentioned. It survived another year.</a:t>
            </a:r>
            <a:endParaRPr lang="en-US" altLang="en-US" sz="2000" b="1" dirty="0" smtClean="0">
              <a:latin typeface="Times New Roman" pitchFamily="18" charset="0"/>
            </a:endParaRP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543800" cy="49688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5204619"/>
            <a:ext cx="9128760" cy="2034381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Vignette of  Meccano Ltd,  Binns Road </a:t>
            </a:r>
            <a:b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rear cover of </a:t>
            </a:r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Hornby Book of Trains,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1925  (1</a:t>
            </a:r>
            <a:r>
              <a:rPr lang="en-GB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edn)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"/>
            <a:ext cx="7696200" cy="5368804"/>
          </a:xfrm>
        </p:spPr>
      </p:pic>
    </p:spTree>
    <p:extLst>
      <p:ext uri="{BB962C8B-B14F-4D97-AF65-F5344CB8AC3E}">
        <p14:creationId xmlns:p14="http://schemas.microsoft.com/office/powerpoint/2010/main" val="442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76200"/>
            <a:ext cx="3962400" cy="4724400"/>
          </a:xfrm>
        </p:spPr>
        <p:txBody>
          <a:bodyPr>
            <a:normAutofit fontScale="90000"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Left: Early advertising flyer dated 8 20  </a:t>
            </a:r>
            <a:b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implied guarantee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below. </a:t>
            </a:r>
            <a:b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price of the Tin Printed Train was deliberately inflated to make the Hornby Train the better option. Its ‘proper’ retail price was 12/6 using Hornby’s own costings in 1921-2 given as evidence to </a:t>
            </a:r>
            <a:r>
              <a:rPr lang="en-GB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Safeguarding of Industries Committee on Toys </a:t>
            </a:r>
            <a:br>
              <a:rPr lang="en-GB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(National Archives BT/55/80) 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" y="152400"/>
            <a:ext cx="3531045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79794"/>
            <a:ext cx="7924800" cy="173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74638"/>
            <a:ext cx="4572000" cy="4297362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Left: Instructions for revised ‘No1’ locomotive dated 11 21 with mention of the ‘Repairs Dept.’ below.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2971800" cy="447514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76800"/>
            <a:ext cx="8305800" cy="161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Meccano Dealers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July 1922 announcing the guarantee to ‘strengthen the reputation of our goods’ 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3352800" cy="560560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3339312" cy="5605608"/>
          </a:xfrm>
        </p:spPr>
      </p:pic>
    </p:spTree>
    <p:extLst>
      <p:ext uri="{BB962C8B-B14F-4D97-AF65-F5344CB8AC3E}">
        <p14:creationId xmlns:p14="http://schemas.microsoft.com/office/powerpoint/2010/main" val="3467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package design, 1925-1942 </a:t>
            </a:r>
            <a:b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(with minor variations )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11" y="1905000"/>
            <a:ext cx="7364789" cy="3971809"/>
          </a:xfrm>
        </p:spPr>
      </p:pic>
    </p:spTree>
    <p:extLst>
      <p:ext uri="{BB962C8B-B14F-4D97-AF65-F5344CB8AC3E}">
        <p14:creationId xmlns:p14="http://schemas.microsoft.com/office/powerpoint/2010/main" val="11419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7162800" y="274638"/>
            <a:ext cx="1524000" cy="597376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000" b="1" dirty="0" smtClean="0">
                <a:latin typeface="Times New Roman" pitchFamily="18" charset="0"/>
              </a:rPr>
              <a:t>Top:</a:t>
            </a:r>
            <a:br>
              <a:rPr lang="en-GB" altLang="en-US" sz="2000" b="1" dirty="0" smtClean="0">
                <a:latin typeface="Times New Roman" pitchFamily="18" charset="0"/>
              </a:rPr>
            </a:br>
            <a:r>
              <a:rPr lang="en-GB" altLang="en-US" sz="2000" b="1" dirty="0" smtClean="0">
                <a:latin typeface="Times New Roman" pitchFamily="18" charset="0"/>
              </a:rPr>
              <a:t>Final production No2 Tank Loco, 1929</a:t>
            </a:r>
            <a:br>
              <a:rPr lang="en-GB" altLang="en-US" sz="2000" b="1" dirty="0" smtClean="0">
                <a:latin typeface="Times New Roman" pitchFamily="18" charset="0"/>
              </a:rPr>
            </a:br>
            <a:r>
              <a:rPr lang="en-GB" altLang="en-US" sz="2000" b="1" dirty="0">
                <a:latin typeface="Times New Roman" pitchFamily="18" charset="0"/>
              </a:rPr>
              <a:t/>
            </a:r>
            <a:br>
              <a:rPr lang="en-GB" altLang="en-US" sz="2000" b="1" dirty="0">
                <a:latin typeface="Times New Roman" pitchFamily="18" charset="0"/>
              </a:rPr>
            </a:br>
            <a:r>
              <a:rPr lang="en-GB" altLang="en-US" sz="2000" b="1" dirty="0" smtClean="0">
                <a:latin typeface="Times New Roman" pitchFamily="18" charset="0"/>
              </a:rPr>
              <a:t/>
            </a:r>
            <a:br>
              <a:rPr lang="en-GB" altLang="en-US" sz="2000" b="1" dirty="0" smtClean="0">
                <a:latin typeface="Times New Roman" pitchFamily="18" charset="0"/>
              </a:rPr>
            </a:br>
            <a:r>
              <a:rPr lang="en-GB" altLang="en-US" sz="2000" b="1" dirty="0">
                <a:latin typeface="Times New Roman" pitchFamily="18" charset="0"/>
              </a:rPr>
              <a:t/>
            </a:r>
            <a:br>
              <a:rPr lang="en-GB" altLang="en-US" sz="2000" b="1" dirty="0">
                <a:latin typeface="Times New Roman" pitchFamily="18" charset="0"/>
              </a:rPr>
            </a:br>
            <a:r>
              <a:rPr lang="en-GB" altLang="en-US" sz="2000" b="1" dirty="0" smtClean="0">
                <a:latin typeface="Times New Roman" pitchFamily="18" charset="0"/>
              </a:rPr>
              <a:t/>
            </a:r>
            <a:br>
              <a:rPr lang="en-GB" altLang="en-US" sz="2000" b="1" dirty="0" smtClean="0">
                <a:latin typeface="Times New Roman" pitchFamily="18" charset="0"/>
              </a:rPr>
            </a:br>
            <a:r>
              <a:rPr lang="en-GB" altLang="en-US" sz="2000" b="1" dirty="0" smtClean="0">
                <a:latin typeface="Times New Roman" pitchFamily="18" charset="0"/>
              </a:rPr>
              <a:t>Bottom:</a:t>
            </a:r>
            <a:br>
              <a:rPr lang="en-GB" altLang="en-US" sz="2000" b="1" dirty="0" smtClean="0">
                <a:latin typeface="Times New Roman" pitchFamily="18" charset="0"/>
              </a:rPr>
            </a:br>
            <a:r>
              <a:rPr lang="en-GB" altLang="en-US" sz="2000" b="1" dirty="0" smtClean="0">
                <a:latin typeface="Times New Roman" pitchFamily="18" charset="0"/>
              </a:rPr>
              <a:t>Service Department replacement</a:t>
            </a:r>
            <a:br>
              <a:rPr lang="en-GB" altLang="en-US" sz="2000" b="1" dirty="0" smtClean="0">
                <a:latin typeface="Times New Roman" pitchFamily="18" charset="0"/>
              </a:rPr>
            </a:br>
            <a:r>
              <a:rPr lang="en-GB" altLang="en-US" sz="2000" b="1" dirty="0" smtClean="0">
                <a:latin typeface="Times New Roman" pitchFamily="18" charset="0"/>
              </a:rPr>
              <a:t>No2 Tank Loco, c1931</a:t>
            </a:r>
            <a:br>
              <a:rPr lang="en-GB" altLang="en-US" sz="2000" b="1" dirty="0" smtClean="0">
                <a:latin typeface="Times New Roman" pitchFamily="18" charset="0"/>
              </a:rPr>
            </a:br>
            <a:r>
              <a:rPr lang="en-GB" altLang="en-US" sz="2000" b="1" dirty="0" smtClean="0">
                <a:latin typeface="Times New Roman" pitchFamily="18" charset="0"/>
              </a:rPr>
              <a:t>supplied until c1935</a:t>
            </a:r>
            <a:endParaRPr lang="en-US" altLang="en-US" sz="2000" b="1" dirty="0" smtClean="0">
              <a:latin typeface="Times New Roman" pitchFamily="18" charset="0"/>
            </a:endParaRPr>
          </a:p>
        </p:txBody>
      </p:sp>
      <p:pic>
        <p:nvPicPr>
          <p:cNvPr id="1229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3428999"/>
            <a:ext cx="6492240" cy="2811855"/>
          </a:xfrm>
          <a:noFill/>
        </p:spPr>
      </p:pic>
      <p:pic>
        <p:nvPicPr>
          <p:cNvPr id="12293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360" y="265969"/>
            <a:ext cx="6466840" cy="286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1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3657600" cy="508329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04800" y="528834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Meccano Magazine.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Left: January 1931. Right: October 1934. </a:t>
            </a:r>
          </a:p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By 1934 the scheme had been adjusted to favour the return of older products and the strap-line ‘ALWAYS worth at least half the price you pay for it’  had been dropped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710" y="147320"/>
            <a:ext cx="3755790" cy="51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799" y="4883508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Throughput can be established through the prominent numbering system used by the Service Department. Note this loco was sent back a year after purchase on the misunderstanding that it was still under guarantee. Its failure was entirely due to deficient design and materials.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332" y="132080"/>
            <a:ext cx="1838884" cy="2763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54" y="114223"/>
            <a:ext cx="3825690" cy="47642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4494"/>
            <a:ext cx="1838884" cy="2721426"/>
          </a:xfrm>
          <a:prstGeom prst="rect">
            <a:avLst/>
          </a:prstGeom>
        </p:spPr>
      </p:pic>
      <p:pic>
        <p:nvPicPr>
          <p:cNvPr id="10242" name="Picture 5"/>
          <p:cNvPicPr>
            <a:picLocks noGrp="1" noChangeAspect="1" noChangeArrowheads="1"/>
          </p:cNvPicPr>
          <p:nvPr>
            <p:ph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3200"/>
            <a:ext cx="2940655" cy="2110755"/>
          </a:xfr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08" y="3511486"/>
            <a:ext cx="3852291" cy="136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285</Words>
  <Application>Microsoft Office PowerPoint</Application>
  <PresentationFormat>On-screen Show (4:3)</PresentationFormat>
  <Paragraphs>25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BRITISH AND GUARANTEED</vt:lpstr>
      <vt:lpstr>Vignette of  Meccano Ltd,  Binns Road  From the rear cover of The Hornby Book of Trains, 1925  (1st edn)</vt:lpstr>
      <vt:lpstr>Left: Early advertising flyer dated 8 20   with implied guarantee below.  The price of the Tin Printed Train was deliberately inflated to make the Hornby Train the better option. Its ‘proper’ retail price was 12/6 using Hornby’s own costings in 1921-2 given as evidence to The Safeguarding of Industries Committee on Toys  (National Archives BT/55/80) </vt:lpstr>
      <vt:lpstr>Left: Instructions for revised ‘No1’ locomotive dated 11 21 with mention of the ‘Repairs Dept.’ below.</vt:lpstr>
      <vt:lpstr>To Meccano Dealers July 1922 announcing the guarantee to ‘strengthen the reputation of our goods’ </vt:lpstr>
      <vt:lpstr>Standard package design, 1925-1942  (with minor variations )</vt:lpstr>
      <vt:lpstr>Top: Final production No2 Tank Loco, 1929     Bottom: Service Department replacement No2 Tank Loco, c1931 supplied until c1935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Preface of  Tri-ang Model Railways Servicing Scheme  1968.  Four years after Tri-ang bought Meccano, this was the first edition where the Service Department was not mentioned. It survived another year.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fociusr</dc:creator>
  <cp:lastModifiedBy>N.Oddy</cp:lastModifiedBy>
  <cp:revision>26</cp:revision>
  <dcterms:created xsi:type="dcterms:W3CDTF">2006-08-16T00:00:00Z</dcterms:created>
  <dcterms:modified xsi:type="dcterms:W3CDTF">2017-07-13T21:47:29Z</dcterms:modified>
</cp:coreProperties>
</file>