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2EDEF-E92E-4E74-A106-E5EB9865172B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618D9-2E37-4551-81DB-180181617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5610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2EDEF-E92E-4E74-A106-E5EB9865172B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618D9-2E37-4551-81DB-180181617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4001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2EDEF-E92E-4E74-A106-E5EB9865172B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618D9-2E37-4551-81DB-180181617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628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2EDEF-E92E-4E74-A106-E5EB9865172B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618D9-2E37-4551-81DB-180181617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8042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2EDEF-E92E-4E74-A106-E5EB9865172B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618D9-2E37-4551-81DB-180181617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8098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2EDEF-E92E-4E74-A106-E5EB9865172B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618D9-2E37-4551-81DB-180181617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920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2EDEF-E92E-4E74-A106-E5EB9865172B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618D9-2E37-4551-81DB-180181617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9434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2EDEF-E92E-4E74-A106-E5EB9865172B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618D9-2E37-4551-81DB-180181617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7397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2EDEF-E92E-4E74-A106-E5EB9865172B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618D9-2E37-4551-81DB-180181617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5908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2EDEF-E92E-4E74-A106-E5EB9865172B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618D9-2E37-4551-81DB-180181617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4440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2EDEF-E92E-4E74-A106-E5EB9865172B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618D9-2E37-4551-81DB-180181617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8598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B2EDEF-E92E-4E74-A106-E5EB9865172B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618D9-2E37-4551-81DB-180181617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2490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50123" y="375139"/>
            <a:ext cx="3821723" cy="56555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200" b="1" i="1" u="sng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Publishing a Book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Project</a:t>
            </a:r>
            <a:endParaRPr lang="en-GB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Choice of Publisher</a:t>
            </a:r>
            <a:endParaRPr lang="en-GB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Refereed/Readers?</a:t>
            </a:r>
            <a:endParaRPr lang="en-GB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endParaRPr lang="en-GB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Images</a:t>
            </a:r>
            <a:endParaRPr lang="en-GB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Finance</a:t>
            </a:r>
            <a:endParaRPr lang="en-GB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Launch/Distribution</a:t>
            </a:r>
            <a:endParaRPr lang="en-GB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Review</a:t>
            </a:r>
            <a:endParaRPr lang="en-GB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8038" y="169984"/>
            <a:ext cx="1513375" cy="207042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9132" y="4768728"/>
            <a:ext cx="1513375" cy="208927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1630" y="2416258"/>
            <a:ext cx="1513375" cy="2190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198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08185" y="515815"/>
            <a:ext cx="5518574" cy="595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Project &amp; choice of publisher</a:t>
            </a:r>
            <a:endParaRPr lang="en-GB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285" y="1111748"/>
            <a:ext cx="1001777" cy="151422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285" y="2756227"/>
            <a:ext cx="1001777" cy="144063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286" y="4686666"/>
            <a:ext cx="1001776" cy="167896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825262" y="1512277"/>
            <a:ext cx="631873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1/ Commercial </a:t>
            </a:r>
            <a:r>
              <a:rPr lang="en-GB" dirty="0"/>
              <a:t>literary publisher – research and writing  (no field work) -complete text submitted</a:t>
            </a:r>
          </a:p>
          <a:p>
            <a:r>
              <a:rPr lang="en-GB" dirty="0"/>
              <a:t> 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2/ Commercial </a:t>
            </a:r>
            <a:r>
              <a:rPr lang="en-GB" dirty="0"/>
              <a:t>Academic  publisher –  field work &amp;research and writing –proposal &amp; sample </a:t>
            </a:r>
            <a:r>
              <a:rPr lang="en-GB" dirty="0" smtClean="0"/>
              <a:t>chapter submitted (project piggy-backed on funding from RSE for below)</a:t>
            </a:r>
            <a:endParaRPr lang="en-GB" dirty="0"/>
          </a:p>
          <a:p>
            <a:r>
              <a:rPr lang="en-GB" dirty="0"/>
              <a:t> </a:t>
            </a:r>
          </a:p>
          <a:p>
            <a:r>
              <a:rPr lang="en-GB" dirty="0"/>
              <a:t> 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3/ University press publisher (USA) – </a:t>
            </a:r>
            <a:r>
              <a:rPr lang="en-GB" dirty="0"/>
              <a:t>field work &amp; research and writing  -complete text </a:t>
            </a:r>
            <a:r>
              <a:rPr lang="en-GB" dirty="0" smtClean="0"/>
              <a:t>submitted (projected funded by RSE)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8582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8000" y="1305342"/>
            <a:ext cx="6096000" cy="507831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1/ Commercial literary publisher </a:t>
            </a:r>
            <a:r>
              <a:rPr lang="en-GB" dirty="0" smtClean="0"/>
              <a:t>– proof reading okay –not so great –book accepted after </a:t>
            </a:r>
            <a:r>
              <a:rPr lang="en-GB" dirty="0" err="1" smtClean="0"/>
              <a:t>crits</a:t>
            </a:r>
            <a:r>
              <a:rPr lang="en-GB" dirty="0" smtClean="0"/>
              <a:t> by publisher’s Readers</a:t>
            </a:r>
            <a:r>
              <a:rPr lang="en-GB" dirty="0"/>
              <a:t> 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2/ Commercial Academic  publisher –  </a:t>
            </a:r>
            <a:r>
              <a:rPr lang="en-GB" dirty="0" smtClean="0"/>
              <a:t>best proofing –very thorough, many suggested changes. Book accepted after reading and </a:t>
            </a:r>
            <a:r>
              <a:rPr lang="en-GB" dirty="0" err="1" smtClean="0"/>
              <a:t>crit</a:t>
            </a:r>
            <a:r>
              <a:rPr lang="en-GB" dirty="0" smtClean="0"/>
              <a:t> by two academic referees from the field (good suggestions made)</a:t>
            </a:r>
            <a:r>
              <a:rPr lang="en-GB" dirty="0"/>
              <a:t> </a:t>
            </a:r>
          </a:p>
          <a:p>
            <a:r>
              <a:rPr lang="en-GB" dirty="0"/>
              <a:t> 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3/ University press publisher (USA) – </a:t>
            </a:r>
            <a:r>
              <a:rPr lang="en-GB" dirty="0" smtClean="0"/>
              <a:t> Book submitted this publisher because of their expertise and name in the field</a:t>
            </a:r>
            <a:r>
              <a:rPr lang="en-GB" dirty="0" smtClean="0"/>
              <a:t>. </a:t>
            </a:r>
            <a:r>
              <a:rPr lang="en-GB" dirty="0" err="1" smtClean="0"/>
              <a:t>Crit</a:t>
            </a:r>
            <a:r>
              <a:rPr lang="en-GB" smtClean="0"/>
              <a:t> by two </a:t>
            </a:r>
            <a:r>
              <a:rPr lang="en-GB" dirty="0" smtClean="0"/>
              <a:t>international academic referees. </a:t>
            </a:r>
            <a:r>
              <a:rPr lang="en-GB" dirty="0" smtClean="0"/>
              <a:t>Difficult style sheet and submission not accepted unless perfect form. We hired an editor to do this. Good proofing, not very good layout of text (too dry looking)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504092" y="398585"/>
            <a:ext cx="5880064" cy="595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 &amp; Referee/Readers</a:t>
            </a:r>
            <a:endParaRPr lang="en-GB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731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33046" y="480646"/>
            <a:ext cx="5893071" cy="595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Images</a:t>
            </a:r>
            <a:endParaRPr lang="en-GB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0" y="1028343"/>
            <a:ext cx="6096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1/ Commercial literary publisher – </a:t>
            </a:r>
            <a:r>
              <a:rPr lang="en-GB" dirty="0" smtClean="0"/>
              <a:t>best images  -graphs , photos, sketches </a:t>
            </a:r>
            <a:r>
              <a:rPr lang="en-GB" dirty="0" err="1" smtClean="0"/>
              <a:t>etc</a:t>
            </a:r>
            <a:r>
              <a:rPr lang="en-GB" dirty="0" smtClean="0"/>
              <a:t>–colour, money no object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2/ Commercial Academic  publisher </a:t>
            </a:r>
            <a:r>
              <a:rPr lang="en-GB" dirty="0" smtClean="0"/>
              <a:t>– images mixed, some not so good (use of images from GSA library and out of copyright </a:t>
            </a:r>
            <a:r>
              <a:rPr lang="en-GB" dirty="0" err="1" smtClean="0"/>
              <a:t>mags</a:t>
            </a:r>
            <a:r>
              <a:rPr lang="en-GB" dirty="0" smtClean="0"/>
              <a:t> where restrictions on photo taking)</a:t>
            </a:r>
            <a:r>
              <a:rPr lang="en-GB" dirty="0"/>
              <a:t> </a:t>
            </a:r>
            <a:r>
              <a:rPr lang="en-GB" dirty="0" smtClean="0"/>
              <a:t>Unfortunately B&amp;W only.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3/ University press publisher (USA) –  </a:t>
            </a:r>
            <a:r>
              <a:rPr lang="en-GB" dirty="0" smtClean="0"/>
              <a:t>Because of type of publisher, they have very little experience of using images. We had to pay a ‘subvention’ to get them to reproduce –very expensive, only B7w , poor quality.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3775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67509" y="445477"/>
            <a:ext cx="5687912" cy="595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Finance</a:t>
            </a:r>
            <a:endParaRPr lang="en-GB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0" y="1028343"/>
            <a:ext cx="6096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1/ Commercial literary publisher – </a:t>
            </a:r>
            <a:r>
              <a:rPr lang="en-GB" dirty="0" smtClean="0"/>
              <a:t> costs –nothing to us .royalties –regular at first and reasonable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2/ Commercial Academic  publisher </a:t>
            </a:r>
            <a:r>
              <a:rPr lang="en-GB" dirty="0" smtClean="0"/>
              <a:t>–  costs –if you wanted colour images then pay.  Royalties –good </a:t>
            </a:r>
            <a:r>
              <a:rPr lang="en-GB" dirty="0" err="1" smtClean="0"/>
              <a:t>payout</a:t>
            </a:r>
            <a:r>
              <a:rPr lang="en-GB" dirty="0" smtClean="0"/>
              <a:t> after worldwide </a:t>
            </a:r>
            <a:r>
              <a:rPr lang="en-GB" dirty="0" err="1" smtClean="0"/>
              <a:t>uni</a:t>
            </a:r>
            <a:r>
              <a:rPr lang="en-GB" dirty="0" smtClean="0"/>
              <a:t> libraries buy</a:t>
            </a:r>
            <a:endParaRPr lang="en-GB" dirty="0"/>
          </a:p>
          <a:p>
            <a:endParaRPr lang="en-GB" dirty="0"/>
          </a:p>
          <a:p>
            <a:r>
              <a:rPr lang="en-GB" dirty="0"/>
              <a:t>3/ University press publisher (USA) –  </a:t>
            </a:r>
            <a:r>
              <a:rPr lang="en-GB" dirty="0" smtClean="0"/>
              <a:t>costs we had to pay for images and also an editor to make the </a:t>
            </a:r>
            <a:r>
              <a:rPr lang="en-GB" dirty="0" err="1" smtClean="0"/>
              <a:t>ms</a:t>
            </a:r>
            <a:r>
              <a:rPr lang="en-GB" dirty="0" smtClean="0"/>
              <a:t> conform to style sheet. Royalties –not sure thus far –we were asked to fill out a US tax exemption form –proved so difficult  as to be impossible so probably no </a:t>
            </a:r>
            <a:r>
              <a:rPr lang="en-GB" dirty="0" err="1" smtClean="0"/>
              <a:t>payout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1204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0277" y="375138"/>
            <a:ext cx="6396171" cy="595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Launch/Distribution</a:t>
            </a:r>
            <a:endParaRPr lang="en-GB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0" y="1582341"/>
            <a:ext cx="6096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1/ Commercial literary publisher –  </a:t>
            </a:r>
            <a:r>
              <a:rPr lang="en-GB" dirty="0" smtClean="0"/>
              <a:t>good launch important for market. Book relatively cheap (£15) sold lots of copies in the shop</a:t>
            </a:r>
            <a:endParaRPr lang="en-GB" dirty="0"/>
          </a:p>
          <a:p>
            <a:endParaRPr lang="en-GB" dirty="0"/>
          </a:p>
          <a:p>
            <a:r>
              <a:rPr lang="en-GB" dirty="0"/>
              <a:t>2/ Commercial Academic  publisher –  </a:t>
            </a:r>
            <a:r>
              <a:rPr lang="en-GB" dirty="0" smtClean="0"/>
              <a:t>launch good for morale –sells few copies in shops because expensive (£55). </a:t>
            </a:r>
            <a:r>
              <a:rPr lang="en-GB" dirty="0" err="1" smtClean="0"/>
              <a:t>Wrldwide</a:t>
            </a:r>
            <a:r>
              <a:rPr lang="en-GB" dirty="0" smtClean="0"/>
              <a:t> sales to </a:t>
            </a:r>
            <a:r>
              <a:rPr lang="en-GB" dirty="0" err="1" smtClean="0"/>
              <a:t>Uni</a:t>
            </a:r>
            <a:r>
              <a:rPr lang="en-GB" dirty="0" smtClean="0"/>
              <a:t> libraries (over 100 at £60 a shot …)</a:t>
            </a:r>
            <a:endParaRPr lang="en-GB" dirty="0"/>
          </a:p>
          <a:p>
            <a:endParaRPr lang="en-GB" dirty="0" smtClean="0"/>
          </a:p>
          <a:p>
            <a:r>
              <a:rPr lang="en-GB" dirty="0" smtClean="0"/>
              <a:t>3</a:t>
            </a:r>
            <a:r>
              <a:rPr lang="en-GB" dirty="0"/>
              <a:t>/ University press publisher (USA) –  </a:t>
            </a:r>
            <a:r>
              <a:rPr lang="en-GB" dirty="0" smtClean="0"/>
              <a:t>academic event rather than launch, involving many of the professions, agencies, scholars in the field. Very few in shops as very expensive ($90)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804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62708" y="234462"/>
            <a:ext cx="5971425" cy="595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Review</a:t>
            </a:r>
            <a:endParaRPr lang="en-GB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0" y="1859340"/>
            <a:ext cx="6096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1/ Commercial literary publisher –  </a:t>
            </a:r>
            <a:r>
              <a:rPr lang="en-GB" dirty="0" smtClean="0"/>
              <a:t>reviews in newspapers (</a:t>
            </a:r>
            <a:r>
              <a:rPr lang="en-GB" dirty="0" err="1" smtClean="0"/>
              <a:t>ie</a:t>
            </a:r>
            <a:r>
              <a:rPr lang="en-GB" dirty="0" smtClean="0"/>
              <a:t> half page in </a:t>
            </a:r>
            <a:r>
              <a:rPr lang="en-GB" i="1" dirty="0" smtClean="0"/>
              <a:t>The</a:t>
            </a:r>
            <a:r>
              <a:rPr lang="en-GB" dirty="0" smtClean="0"/>
              <a:t> </a:t>
            </a:r>
            <a:r>
              <a:rPr lang="en-GB" i="1" dirty="0" smtClean="0"/>
              <a:t>Scotsman) </a:t>
            </a:r>
            <a:r>
              <a:rPr lang="en-GB" dirty="0" smtClean="0"/>
              <a:t>and literary magazines etc. Much discussion on social media and invitations to speak at radical book festivals </a:t>
            </a:r>
            <a:r>
              <a:rPr lang="en-GB" dirty="0" err="1" smtClean="0"/>
              <a:t>etc</a:t>
            </a:r>
            <a:r>
              <a:rPr lang="en-GB" dirty="0" smtClean="0"/>
              <a:t> all to encourage book and amazon sales.</a:t>
            </a:r>
          </a:p>
          <a:p>
            <a:endParaRPr lang="en-GB" dirty="0"/>
          </a:p>
          <a:p>
            <a:r>
              <a:rPr lang="en-GB" dirty="0"/>
              <a:t>2/ Commercial Academic  publisher –  </a:t>
            </a:r>
            <a:r>
              <a:rPr lang="en-GB" dirty="0" smtClean="0"/>
              <a:t>Good reviews in scholarly  professional and refereed journals – </a:t>
            </a:r>
            <a:r>
              <a:rPr lang="en-GB" dirty="0" err="1" smtClean="0"/>
              <a:t>eg</a:t>
            </a:r>
            <a:r>
              <a:rPr lang="en-GB" dirty="0" smtClean="0"/>
              <a:t> AJ, </a:t>
            </a:r>
            <a:r>
              <a:rPr lang="en-GB" dirty="0" err="1" smtClean="0"/>
              <a:t>Jounral</a:t>
            </a:r>
            <a:r>
              <a:rPr lang="en-GB" dirty="0" smtClean="0"/>
              <a:t> of Scottish Historical Studies (</a:t>
            </a:r>
            <a:r>
              <a:rPr lang="en-GB" dirty="0" err="1" smtClean="0"/>
              <a:t>EdinUni</a:t>
            </a:r>
            <a:r>
              <a:rPr lang="en-GB" dirty="0" smtClean="0"/>
              <a:t>), college </a:t>
            </a:r>
            <a:r>
              <a:rPr lang="en-GB" dirty="0" err="1" smtClean="0"/>
              <a:t>deFrance</a:t>
            </a:r>
            <a:r>
              <a:rPr lang="en-GB" dirty="0" smtClean="0"/>
              <a:t> review, LSE Review etc. no newspaper reviews</a:t>
            </a:r>
            <a:endParaRPr lang="en-GB" dirty="0"/>
          </a:p>
          <a:p>
            <a:endParaRPr lang="en-GB" dirty="0" smtClean="0"/>
          </a:p>
          <a:p>
            <a:r>
              <a:rPr lang="en-GB" dirty="0" smtClean="0"/>
              <a:t>3</a:t>
            </a:r>
            <a:r>
              <a:rPr lang="en-GB" dirty="0"/>
              <a:t>/ University press publisher (USA) –  </a:t>
            </a:r>
            <a:r>
              <a:rPr lang="en-GB" dirty="0" smtClean="0"/>
              <a:t>preview in </a:t>
            </a:r>
            <a:r>
              <a:rPr lang="en-GB" i="1" dirty="0" smtClean="0"/>
              <a:t>The Herald </a:t>
            </a:r>
            <a:r>
              <a:rPr lang="en-GB" dirty="0" smtClean="0"/>
              <a:t>(we rather than publisher got that), and </a:t>
            </a:r>
            <a:r>
              <a:rPr lang="en-GB" dirty="0" err="1" smtClean="0"/>
              <a:t>dcited</a:t>
            </a:r>
            <a:r>
              <a:rPr lang="en-GB" dirty="0" smtClean="0"/>
              <a:t> in one other book so far –we await reviews –sometimes these take years as with Hero Building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3437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439</Words>
  <Application>Microsoft Office PowerPoint</Application>
  <PresentationFormat>Widescreen</PresentationFormat>
  <Paragraphs>59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j.rodger</dc:creator>
  <cp:lastModifiedBy>Rodger, Johnny</cp:lastModifiedBy>
  <cp:revision>8</cp:revision>
  <dcterms:created xsi:type="dcterms:W3CDTF">2018-01-23T21:47:00Z</dcterms:created>
  <dcterms:modified xsi:type="dcterms:W3CDTF">2018-01-24T13:48:43Z</dcterms:modified>
</cp:coreProperties>
</file>