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8" r:id="rId2"/>
    <p:sldId id="355" r:id="rId3"/>
    <p:sldId id="324" r:id="rId4"/>
    <p:sldId id="325" r:id="rId5"/>
    <p:sldId id="283" r:id="rId6"/>
    <p:sldId id="287" r:id="rId7"/>
    <p:sldId id="284" r:id="rId8"/>
    <p:sldId id="285" r:id="rId9"/>
    <p:sldId id="326" r:id="rId10"/>
    <p:sldId id="323" r:id="rId11"/>
    <p:sldId id="286" r:id="rId12"/>
    <p:sldId id="292" r:id="rId13"/>
    <p:sldId id="298" r:id="rId14"/>
    <p:sldId id="300" r:id="rId15"/>
    <p:sldId id="331" r:id="rId16"/>
    <p:sldId id="332" r:id="rId17"/>
    <p:sldId id="273" r:id="rId18"/>
    <p:sldId id="303" r:id="rId19"/>
    <p:sldId id="302" r:id="rId20"/>
    <p:sldId id="306" r:id="rId21"/>
    <p:sldId id="313" r:id="rId22"/>
    <p:sldId id="354" r:id="rId23"/>
    <p:sldId id="308" r:id="rId24"/>
    <p:sldId id="307" r:id="rId25"/>
    <p:sldId id="309" r:id="rId26"/>
    <p:sldId id="294" r:id="rId27"/>
    <p:sldId id="295" r:id="rId28"/>
    <p:sldId id="319" r:id="rId29"/>
    <p:sldId id="334" r:id="rId30"/>
    <p:sldId id="343" r:id="rId31"/>
    <p:sldId id="335" r:id="rId32"/>
    <p:sldId id="353" r:id="rId33"/>
    <p:sldId id="336" r:id="rId34"/>
    <p:sldId id="315" r:id="rId35"/>
    <p:sldId id="317" r:id="rId36"/>
    <p:sldId id="290" r:id="rId37"/>
    <p:sldId id="346" r:id="rId38"/>
    <p:sldId id="347" r:id="rId39"/>
    <p:sldId id="348" r:id="rId40"/>
    <p:sldId id="337" r:id="rId41"/>
    <p:sldId id="349" r:id="rId42"/>
    <p:sldId id="350" r:id="rId43"/>
    <p:sldId id="351" r:id="rId44"/>
    <p:sldId id="342" r:id="rId45"/>
    <p:sldId id="352"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357" autoAdjust="0"/>
  </p:normalViewPr>
  <p:slideViewPr>
    <p:cSldViewPr>
      <p:cViewPr>
        <p:scale>
          <a:sx n="58" d="100"/>
          <a:sy n="58" d="100"/>
        </p:scale>
        <p:origin x="-149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C05AB7-1A22-484F-9F7E-B7FFD0A1B538}" type="datetimeFigureOut">
              <a:rPr lang="en-GB" smtClean="0"/>
              <a:t>12/03/2018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1880E0-F5F1-4298-A4B2-1825A3CD4419}" type="slidenum">
              <a:rPr lang="en-GB" smtClean="0"/>
              <a:t>‹#›</a:t>
            </a:fld>
            <a:endParaRPr lang="en-GB" dirty="0"/>
          </a:p>
        </p:txBody>
      </p:sp>
    </p:spTree>
    <p:extLst>
      <p:ext uri="{BB962C8B-B14F-4D97-AF65-F5344CB8AC3E}">
        <p14:creationId xmlns:p14="http://schemas.microsoft.com/office/powerpoint/2010/main" val="157053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1</a:t>
            </a:fld>
            <a:endParaRPr lang="en-GB" dirty="0"/>
          </a:p>
        </p:txBody>
      </p:sp>
    </p:spTree>
    <p:extLst>
      <p:ext uri="{BB962C8B-B14F-4D97-AF65-F5344CB8AC3E}">
        <p14:creationId xmlns:p14="http://schemas.microsoft.com/office/powerpoint/2010/main" val="1358844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This </a:t>
            </a:r>
            <a:r>
              <a:rPr lang="en-GB" baseline="0" dirty="0" smtClean="0"/>
              <a:t>postcard</a:t>
            </a:r>
            <a:r>
              <a:rPr lang="en-GB" dirty="0" smtClean="0"/>
              <a:t> view of the library</a:t>
            </a:r>
            <a:r>
              <a:rPr lang="en-GB" baseline="0" dirty="0" smtClean="0"/>
              <a:t> by an unknown photographer dates to soon after completion in 1909, and is taken from the School’s Archives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10</a:t>
            </a:fld>
            <a:endParaRPr lang="en-GB" dirty="0"/>
          </a:p>
        </p:txBody>
      </p:sp>
    </p:spTree>
    <p:extLst>
      <p:ext uri="{BB962C8B-B14F-4D97-AF65-F5344CB8AC3E}">
        <p14:creationId xmlns:p14="http://schemas.microsoft.com/office/powerpoint/2010/main" val="408182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Writing on the symbolic allusions of Mackintosh’s design, James Macaulay, in his authoritative 1993 Phaidon account of the building , states “…the library of the Glasgow School of Art is not only an aesthetic experience but the translation of philosophical thought into three dimensions.”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smtClean="0">
                <a:solidFill>
                  <a:schemeClr val="tx1"/>
                </a:solidFill>
                <a:effectLst/>
                <a:latin typeface="+mn-lt"/>
                <a:ea typeface="+mn-ea"/>
                <a:cs typeface="+mn-cs"/>
              </a:rPr>
              <a:t>The building as a whole has been described by Sir Christopher Frayling, Rector of the</a:t>
            </a:r>
            <a:r>
              <a:rPr lang="en-GB" sz="1200" b="0" i="0" kern="1200" baseline="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Royal College of </a:t>
            </a:r>
            <a:r>
              <a:rPr lang="en-GB" sz="1200" b="0" i="0" u="none" strike="noStrike" kern="1200" dirty="0" smtClean="0">
                <a:solidFill>
                  <a:schemeClr val="tx1"/>
                </a:solidFill>
                <a:effectLst/>
                <a:latin typeface="+mn-lt"/>
                <a:ea typeface="+mn-ea"/>
                <a:cs typeface="+mn-cs"/>
              </a:rPr>
              <a:t>Art</a:t>
            </a:r>
            <a:r>
              <a:rPr lang="en-GB" sz="1200" b="0" i="0" u="none" strike="noStrike" kern="1200" baseline="0" dirty="0" smtClean="0">
                <a:solidFill>
                  <a:schemeClr val="tx1"/>
                </a:solidFill>
                <a:effectLst/>
                <a:latin typeface="+mn-lt"/>
                <a:ea typeface="+mn-ea"/>
                <a:cs typeface="+mn-cs"/>
              </a:rPr>
              <a:t> in London,</a:t>
            </a:r>
            <a:r>
              <a:rPr lang="en-GB" sz="1200" b="0" i="0" kern="120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as “the only art school in the world where the building is worthy of the subject...this is a work of art in which to make works of art”.</a:t>
            </a:r>
          </a:p>
        </p:txBody>
      </p:sp>
      <p:sp>
        <p:nvSpPr>
          <p:cNvPr id="4" name="Slide Number Placeholder 3"/>
          <p:cNvSpPr>
            <a:spLocks noGrp="1"/>
          </p:cNvSpPr>
          <p:nvPr>
            <p:ph type="sldNum" sz="quarter" idx="10"/>
          </p:nvPr>
        </p:nvSpPr>
        <p:spPr/>
        <p:txBody>
          <a:bodyPr/>
          <a:lstStyle/>
          <a:p>
            <a:fld id="{671880E0-F5F1-4298-A4B2-1825A3CD4419}" type="slidenum">
              <a:rPr lang="en-GB" smtClean="0"/>
              <a:t>11</a:t>
            </a:fld>
            <a:endParaRPr lang="en-GB" dirty="0"/>
          </a:p>
        </p:txBody>
      </p:sp>
    </p:spTree>
    <p:extLst>
      <p:ext uri="{BB962C8B-B14F-4D97-AF65-F5344CB8AC3E}">
        <p14:creationId xmlns:p14="http://schemas.microsoft.com/office/powerpoint/2010/main" val="4143691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Unhappily, On 23 May</a:t>
            </a:r>
            <a:r>
              <a:rPr lang="en-GB" baseline="0" dirty="0" smtClean="0"/>
              <a:t> 2014 all these </a:t>
            </a:r>
            <a:r>
              <a:rPr lang="en-GB" baseline="0" dirty="0" smtClean="0"/>
              <a:t>unique and beautiful spaces </a:t>
            </a:r>
            <a:r>
              <a:rPr lang="en-GB" baseline="0" dirty="0" smtClean="0"/>
              <a:t>were totally destroyed by fire.</a:t>
            </a:r>
            <a:endParaRPr lang="en-GB" dirty="0" smtClean="0"/>
          </a:p>
          <a:p>
            <a:pPr marL="171450" indent="-171450">
              <a:buFont typeface="Arial" panose="020B0604020202020204" pitchFamily="34" charset="0"/>
              <a:buChar char="•"/>
            </a:pPr>
            <a:r>
              <a:rPr lang="en-GB" dirty="0" smtClean="0"/>
              <a:t>These photographs</a:t>
            </a:r>
            <a:r>
              <a:rPr lang="en-GB" baseline="0" dirty="0" smtClean="0"/>
              <a:t> of the destroyed library were taken two days after that fire.</a:t>
            </a:r>
          </a:p>
          <a:p>
            <a:pPr marL="171450" indent="-171450">
              <a:buFont typeface="Arial" panose="020B0604020202020204" pitchFamily="34" charset="0"/>
              <a:buChar char="•"/>
            </a:pPr>
            <a:r>
              <a:rPr lang="en-GB" baseline="0" dirty="0" smtClean="0"/>
              <a:t>They were taken with a camera phone, so the resolution is very low, but it will give you a good indication of the extent of the devastation.</a:t>
            </a:r>
          </a:p>
          <a:p>
            <a:pPr marL="171450" indent="-171450">
              <a:buFont typeface="Arial" panose="020B0604020202020204" pitchFamily="34" charset="0"/>
              <a:buChar char="•"/>
            </a:pPr>
            <a:r>
              <a:rPr lang="en-GB" baseline="0" dirty="0" smtClean="0"/>
              <a:t>The remains of the </a:t>
            </a:r>
            <a:r>
              <a:rPr lang="en-GB" baseline="0" dirty="0" smtClean="0"/>
              <a:t>columns leading to the mezzanine level of the library can </a:t>
            </a:r>
            <a:r>
              <a:rPr lang="en-GB" baseline="0" dirty="0" smtClean="0"/>
              <a:t>be seen still standing on the left</a:t>
            </a:r>
          </a:p>
          <a:p>
            <a:pPr marL="171450" indent="-171450">
              <a:buFont typeface="Arial" panose="020B0604020202020204" pitchFamily="34" charset="0"/>
              <a:buChar char="•"/>
            </a:pPr>
            <a:r>
              <a:rPr lang="en-GB" baseline="0" dirty="0" smtClean="0"/>
              <a:t>To the right, the ferocity of the fire is evidenced by how the wood facing has been completely stripped back to bare brick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smtClean="0">
                <a:solidFill>
                  <a:schemeClr val="tx1"/>
                </a:solidFill>
                <a:effectLst/>
                <a:latin typeface="+mn-lt"/>
                <a:ea typeface="+mn-ea"/>
                <a:cs typeface="+mn-cs"/>
              </a:rPr>
              <a:t>But of course </a:t>
            </a:r>
            <a:r>
              <a:rPr lang="en-GB" sz="1200" i="0" kern="1200" dirty="0" smtClean="0">
                <a:solidFill>
                  <a:schemeClr val="tx1"/>
                </a:solidFill>
                <a:effectLst/>
                <a:latin typeface="+mn-lt"/>
                <a:ea typeface="+mn-ea"/>
                <a:cs typeface="+mn-cs"/>
              </a:rPr>
              <a:t>everyone gathered</a:t>
            </a:r>
            <a:r>
              <a:rPr lang="en-GB" sz="1200" i="0" kern="1200" baseline="0" dirty="0" smtClean="0">
                <a:solidFill>
                  <a:schemeClr val="tx1"/>
                </a:solidFill>
                <a:effectLst/>
                <a:latin typeface="+mn-lt"/>
                <a:ea typeface="+mn-ea"/>
                <a:cs typeface="+mn-cs"/>
              </a:rPr>
              <a:t> here today knows that </a:t>
            </a:r>
            <a:r>
              <a:rPr lang="en-GB" sz="1200" i="0" kern="1200" dirty="0" smtClean="0">
                <a:solidFill>
                  <a:schemeClr val="tx1"/>
                </a:solidFill>
                <a:effectLst/>
                <a:latin typeface="+mn-lt"/>
                <a:ea typeface="+mn-ea"/>
                <a:cs typeface="+mn-cs"/>
              </a:rPr>
              <a:t>any </a:t>
            </a:r>
            <a:r>
              <a:rPr lang="en-GB" sz="1200" i="0" kern="1200" dirty="0" smtClean="0">
                <a:solidFill>
                  <a:schemeClr val="tx1"/>
                </a:solidFill>
                <a:effectLst/>
                <a:latin typeface="+mn-lt"/>
                <a:ea typeface="+mn-ea"/>
                <a:cs typeface="+mn-cs"/>
              </a:rPr>
              <a:t>historic</a:t>
            </a:r>
            <a:r>
              <a:rPr lang="en-GB" sz="1200" i="0" kern="1200" baseline="0" dirty="0" smtClean="0">
                <a:solidFill>
                  <a:schemeClr val="tx1"/>
                </a:solidFill>
                <a:effectLst/>
                <a:latin typeface="+mn-lt"/>
                <a:ea typeface="+mn-ea"/>
                <a:cs typeface="+mn-cs"/>
              </a:rPr>
              <a:t> l</a:t>
            </a:r>
            <a:r>
              <a:rPr lang="en-GB" sz="1200" i="0" kern="1200" dirty="0" smtClean="0">
                <a:solidFill>
                  <a:schemeClr val="tx1"/>
                </a:solidFill>
                <a:effectLst/>
                <a:latin typeface="+mn-lt"/>
                <a:ea typeface="+mn-ea"/>
                <a:cs typeface="+mn-cs"/>
              </a:rPr>
              <a:t>ibrary is more than just an architectural space.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dirty="0" smtClean="0">
                <a:solidFill>
                  <a:schemeClr val="tx1"/>
                </a:solidFill>
                <a:effectLst/>
                <a:latin typeface="+mn-lt"/>
                <a:ea typeface="+mn-ea"/>
                <a:cs typeface="+mn-cs"/>
              </a:rPr>
              <a:t>We also lost many treasured irreplaceable collections in the fire, including books dating to the 16</a:t>
            </a:r>
            <a:r>
              <a:rPr lang="en-GB" sz="1200" i="0" kern="1200" baseline="30000" dirty="0" smtClean="0">
                <a:solidFill>
                  <a:schemeClr val="tx1"/>
                </a:solidFill>
                <a:effectLst/>
                <a:latin typeface="+mn-lt"/>
                <a:ea typeface="+mn-ea"/>
                <a:cs typeface="+mn-cs"/>
              </a:rPr>
              <a:t>th</a:t>
            </a:r>
            <a:r>
              <a:rPr lang="en-GB" sz="1200" i="0" kern="1200" dirty="0" smtClean="0">
                <a:solidFill>
                  <a:schemeClr val="tx1"/>
                </a:solidFill>
                <a:effectLst/>
                <a:latin typeface="+mn-lt"/>
                <a:ea typeface="+mn-ea"/>
                <a:cs typeface="+mn-cs"/>
              </a:rPr>
              <a:t> century, rare avant-garde journals,</a:t>
            </a:r>
            <a:r>
              <a:rPr lang="en-GB" sz="1200" i="0" kern="1200" baseline="0" dirty="0" smtClean="0">
                <a:solidFill>
                  <a:schemeClr val="tx1"/>
                </a:solidFill>
                <a:effectLst/>
                <a:latin typeface="+mn-lt"/>
                <a:ea typeface="+mn-ea"/>
                <a:cs typeface="+mn-cs"/>
              </a:rPr>
              <a:t> and</a:t>
            </a:r>
            <a:r>
              <a:rPr lang="en-GB" sz="1200" i="0" kern="1200" dirty="0" smtClean="0">
                <a:solidFill>
                  <a:schemeClr val="tx1"/>
                </a:solidFill>
                <a:effectLst/>
                <a:latin typeface="+mn-lt"/>
                <a:ea typeface="+mn-ea"/>
                <a:cs typeface="+mn-cs"/>
              </a:rPr>
              <a:t> 19</a:t>
            </a:r>
            <a:r>
              <a:rPr lang="en-GB" sz="1200" i="0" kern="1200" baseline="30000" dirty="0" smtClean="0">
                <a:solidFill>
                  <a:schemeClr val="tx1"/>
                </a:solidFill>
                <a:effectLst/>
                <a:latin typeface="+mn-lt"/>
                <a:ea typeface="+mn-ea"/>
                <a:cs typeface="+mn-cs"/>
              </a:rPr>
              <a:t>th</a:t>
            </a:r>
            <a:r>
              <a:rPr lang="en-GB" sz="1200" i="0" kern="1200" baseline="0" dirty="0" smtClean="0">
                <a:solidFill>
                  <a:schemeClr val="tx1"/>
                </a:solidFill>
                <a:effectLst/>
                <a:latin typeface="+mn-lt"/>
                <a:ea typeface="+mn-ea"/>
                <a:cs typeface="+mn-cs"/>
              </a:rPr>
              <a:t> century illustrated books by our former staff and alumni</a:t>
            </a: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12</a:t>
            </a:fld>
            <a:endParaRPr lang="en-GB" dirty="0"/>
          </a:p>
        </p:txBody>
      </p:sp>
    </p:spTree>
    <p:extLst>
      <p:ext uri="{BB962C8B-B14F-4D97-AF65-F5344CB8AC3E}">
        <p14:creationId xmlns:p14="http://schemas.microsoft.com/office/powerpoint/2010/main" val="1005830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This</a:t>
            </a:r>
            <a:r>
              <a:rPr lang="en-GB" baseline="0" dirty="0" smtClean="0"/>
              <a:t> view </a:t>
            </a:r>
            <a:r>
              <a:rPr lang="en-GB" dirty="0" smtClean="0"/>
              <a:t>shows the former library</a:t>
            </a:r>
            <a:r>
              <a:rPr lang="en-GB" baseline="0" dirty="0" smtClean="0"/>
              <a:t> bookstore (latterly the furniture store) looking down through the rafters into the library below</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Sadly,</a:t>
            </a:r>
            <a:r>
              <a:rPr lang="en-GB" sz="1200" kern="1200" baseline="0" dirty="0" smtClean="0">
                <a:solidFill>
                  <a:schemeClr val="tx1"/>
                </a:solidFill>
                <a:effectLst/>
                <a:latin typeface="+mn-lt"/>
                <a:ea typeface="+mn-ea"/>
                <a:cs typeface="+mn-cs"/>
              </a:rPr>
              <a:t> much of the School’s </a:t>
            </a:r>
            <a:r>
              <a:rPr lang="en-GB" sz="1200" kern="1200" dirty="0" smtClean="0">
                <a:solidFill>
                  <a:schemeClr val="tx1"/>
                </a:solidFill>
                <a:effectLst/>
                <a:latin typeface="+mn-lt"/>
                <a:ea typeface="+mn-ea"/>
                <a:cs typeface="+mn-cs"/>
              </a:rPr>
              <a:t>art collections were</a:t>
            </a:r>
            <a:r>
              <a:rPr lang="en-GB" sz="1200" kern="1200" baseline="0" dirty="0" smtClean="0">
                <a:solidFill>
                  <a:schemeClr val="tx1"/>
                </a:solidFill>
                <a:effectLst/>
                <a:latin typeface="+mn-lt"/>
                <a:ea typeface="+mn-ea"/>
                <a:cs typeface="+mn-cs"/>
              </a:rPr>
              <a:t> stored in this space, and so were irretrievably lost.</a:t>
            </a: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This </a:t>
            </a:r>
            <a:r>
              <a:rPr lang="en-GB" sz="1200" kern="1200" dirty="0" smtClean="0">
                <a:solidFill>
                  <a:schemeClr val="tx1"/>
                </a:solidFill>
                <a:effectLst/>
                <a:latin typeface="+mn-lt"/>
                <a:ea typeface="+mn-ea"/>
                <a:cs typeface="+mn-cs"/>
              </a:rPr>
              <a:t>included</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the vast majority</a:t>
            </a:r>
            <a:r>
              <a:rPr lang="en-GB" sz="1200" kern="1200" baseline="0" dirty="0" smtClean="0">
                <a:solidFill>
                  <a:schemeClr val="tx1"/>
                </a:solidFill>
                <a:effectLst/>
                <a:latin typeface="+mn-lt"/>
                <a:ea typeface="+mn-ea"/>
                <a:cs typeface="+mn-cs"/>
              </a:rPr>
              <a:t> of our</a:t>
            </a:r>
            <a:r>
              <a:rPr lang="en-GB"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paintings,</a:t>
            </a:r>
            <a:r>
              <a:rPr lang="en-GB" sz="1200" kern="1200" baseline="0" dirty="0" smtClean="0">
                <a:solidFill>
                  <a:schemeClr val="tx1"/>
                </a:solidFill>
                <a:effectLst/>
                <a:latin typeface="+mn-lt"/>
                <a:ea typeface="+mn-ea"/>
                <a:cs typeface="+mn-cs"/>
              </a:rPr>
              <a:t> some decorative arts, </a:t>
            </a:r>
            <a:r>
              <a:rPr lang="en-GB" sz="1200" kern="1200" dirty="0" smtClean="0">
                <a:solidFill>
                  <a:schemeClr val="tx1"/>
                </a:solidFill>
                <a:effectLst/>
                <a:latin typeface="+mn-lt"/>
                <a:ea typeface="+mn-ea"/>
                <a:cs typeface="+mn-cs"/>
              </a:rPr>
              <a:t>and items</a:t>
            </a:r>
            <a:r>
              <a:rPr lang="en-GB" sz="1200" kern="1200" baseline="0" dirty="0" smtClean="0">
                <a:solidFill>
                  <a:schemeClr val="tx1"/>
                </a:solidFill>
                <a:effectLst/>
                <a:latin typeface="+mn-lt"/>
                <a:ea typeface="+mn-ea"/>
                <a:cs typeface="+mn-cs"/>
              </a:rPr>
              <a:t> of</a:t>
            </a:r>
            <a:r>
              <a:rPr lang="en-GB" sz="1200" kern="1200" dirty="0" smtClean="0">
                <a:solidFill>
                  <a:schemeClr val="tx1"/>
                </a:solidFill>
                <a:effectLst/>
                <a:latin typeface="+mn-lt"/>
                <a:ea typeface="+mn-ea"/>
                <a:cs typeface="+mn-cs"/>
              </a:rPr>
              <a:t> Mackintosh furniture not then on display in our</a:t>
            </a:r>
            <a:r>
              <a:rPr lang="en-GB" sz="1200" kern="1200" baseline="0" dirty="0" smtClean="0">
                <a:solidFill>
                  <a:schemeClr val="tx1"/>
                </a:solidFill>
                <a:effectLst/>
                <a:latin typeface="+mn-lt"/>
                <a:ea typeface="+mn-ea"/>
                <a:cs typeface="+mn-cs"/>
              </a:rPr>
              <a:t> public furniture gallery.</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Here, you can make out the metal skeletons of the former painting racks</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13</a:t>
            </a:fld>
            <a:endParaRPr lang="en-GB" dirty="0"/>
          </a:p>
        </p:txBody>
      </p:sp>
    </p:spTree>
    <p:extLst>
      <p:ext uri="{BB962C8B-B14F-4D97-AF65-F5344CB8AC3E}">
        <p14:creationId xmlns:p14="http://schemas.microsoft.com/office/powerpoint/2010/main" val="2203093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And another view</a:t>
            </a:r>
            <a:r>
              <a:rPr lang="en-GB" baseline="0" dirty="0" smtClean="0"/>
              <a:t> of the store with some of the destroyed canvases to the right</a:t>
            </a:r>
          </a:p>
        </p:txBody>
      </p:sp>
      <p:sp>
        <p:nvSpPr>
          <p:cNvPr id="4" name="Slide Number Placeholder 3"/>
          <p:cNvSpPr>
            <a:spLocks noGrp="1"/>
          </p:cNvSpPr>
          <p:nvPr>
            <p:ph type="sldNum" sz="quarter" idx="10"/>
          </p:nvPr>
        </p:nvSpPr>
        <p:spPr/>
        <p:txBody>
          <a:bodyPr/>
          <a:lstStyle/>
          <a:p>
            <a:fld id="{671880E0-F5F1-4298-A4B2-1825A3CD4419}" type="slidenum">
              <a:rPr lang="en-GB" smtClean="0"/>
              <a:t>14</a:t>
            </a:fld>
            <a:endParaRPr lang="en-GB" dirty="0"/>
          </a:p>
        </p:txBody>
      </p:sp>
    </p:spTree>
    <p:extLst>
      <p:ext uri="{BB962C8B-B14F-4D97-AF65-F5344CB8AC3E}">
        <p14:creationId xmlns:p14="http://schemas.microsoft.com/office/powerpoint/2010/main" val="3890539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In total, the majority of these canvases were totally destroyed: some 92 canvases from a total collection of 122.</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Many represented the work of former students and staff of the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baseline="0" dirty="0" smtClean="0">
                <a:solidFill>
                  <a:schemeClr val="tx1"/>
                </a:solidFill>
                <a:effectLst/>
                <a:latin typeface="+mn-lt"/>
                <a:ea typeface="+mn-ea"/>
                <a:cs typeface="+mn-cs"/>
              </a:rPr>
              <a:t>Two of our destroyed paintings: Nude with a wrap by Maurice </a:t>
            </a:r>
            <a:r>
              <a:rPr lang="en-GB" sz="1200" b="0" kern="1200" baseline="0" dirty="0" err="1" smtClean="0">
                <a:solidFill>
                  <a:schemeClr val="tx1"/>
                </a:solidFill>
                <a:effectLst/>
                <a:latin typeface="+mn-lt"/>
                <a:ea typeface="+mn-ea"/>
                <a:cs typeface="+mn-cs"/>
              </a:rPr>
              <a:t>Greiffenhagen</a:t>
            </a:r>
            <a:r>
              <a:rPr lang="en-GB" sz="1200" b="0" kern="1200" baseline="0" dirty="0" smtClean="0">
                <a:solidFill>
                  <a:schemeClr val="tx1"/>
                </a:solidFill>
                <a:effectLst/>
                <a:latin typeface="+mn-lt"/>
                <a:ea typeface="+mn-ea"/>
                <a:cs typeface="+mn-cs"/>
              </a:rPr>
              <a:t> (1924), a former Head of Painting; Pan by Carole Gibbons (1970), a GSA graduate</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The lost paintings can still be viewed on our Archives and Collections catalogue, but with their destroyed status noted</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They continue to appear on the Art UK </a:t>
            </a:r>
            <a:r>
              <a:rPr lang="en-GB" sz="1200" b="0" kern="1200" baseline="0" dirty="0" smtClean="0">
                <a:solidFill>
                  <a:schemeClr val="tx1"/>
                </a:solidFill>
                <a:effectLst/>
                <a:latin typeface="+mn-lt"/>
                <a:ea typeface="+mn-ea"/>
                <a:cs typeface="+mn-cs"/>
              </a:rPr>
              <a:t>website, an online catalogue of the entire art holdings of UK public institutions</a:t>
            </a:r>
            <a:endParaRPr lang="en-GB" sz="1200" b="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The paintings that did survive only did so by virtue of being hung in other buildings at the </a:t>
            </a:r>
            <a:r>
              <a:rPr lang="en-GB" sz="1200" b="0" kern="1200" baseline="0" dirty="0" smtClean="0">
                <a:solidFill>
                  <a:schemeClr val="tx1"/>
                </a:solidFill>
                <a:effectLst/>
                <a:latin typeface="+mn-lt"/>
                <a:ea typeface="+mn-ea"/>
                <a:cs typeface="+mn-cs"/>
              </a:rPr>
              <a:t>time</a:t>
            </a:r>
          </a:p>
          <a:p>
            <a:pPr marL="171450" indent="-171450">
              <a:buFont typeface="Arial" panose="020B0604020202020204" pitchFamily="34" charset="0"/>
              <a:buChar char="•"/>
            </a:pPr>
            <a:r>
              <a:rPr lang="en-GB" sz="1200" b="0" kern="1200" baseline="0" dirty="0" smtClean="0">
                <a:solidFill>
                  <a:schemeClr val="tx1"/>
                </a:solidFill>
                <a:effectLst/>
                <a:latin typeface="+mn-lt"/>
                <a:ea typeface="+mn-ea"/>
                <a:cs typeface="+mn-cs"/>
              </a:rPr>
              <a:t>In hindsight, the storing of an entire collection in a single vulnerable location was problematic, but most of you will understand the compromises that become necessary when working in historical legacy buildings, where space is at a premium and is always contested</a:t>
            </a:r>
            <a:endParaRPr lang="en-GB" sz="1200" b="0" kern="1200" baseline="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b="0" dirty="0"/>
          </a:p>
        </p:txBody>
      </p:sp>
      <p:sp>
        <p:nvSpPr>
          <p:cNvPr id="4" name="Slide Number Placeholder 3"/>
          <p:cNvSpPr>
            <a:spLocks noGrp="1"/>
          </p:cNvSpPr>
          <p:nvPr>
            <p:ph type="sldNum" sz="quarter" idx="10"/>
          </p:nvPr>
        </p:nvSpPr>
        <p:spPr/>
        <p:txBody>
          <a:bodyPr/>
          <a:lstStyle/>
          <a:p>
            <a:fld id="{671880E0-F5F1-4298-A4B2-1825A3CD4419}" type="slidenum">
              <a:rPr lang="en-GB" smtClean="0"/>
              <a:t>15</a:t>
            </a:fld>
            <a:endParaRPr lang="en-GB" dirty="0"/>
          </a:p>
        </p:txBody>
      </p:sp>
    </p:spTree>
    <p:extLst>
      <p:ext uri="{BB962C8B-B14F-4D97-AF65-F5344CB8AC3E}">
        <p14:creationId xmlns:p14="http://schemas.microsoft.com/office/powerpoint/2010/main" val="3795005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In total some 139 pieces of original Mackintosh furniture were also lost</a:t>
            </a:r>
          </a:p>
          <a:p>
            <a:pPr marL="171450" indent="-171450">
              <a:buFont typeface="Arial" panose="020B0604020202020204" pitchFamily="34" charset="0"/>
              <a:buChar char="•"/>
            </a:pPr>
            <a:r>
              <a:rPr lang="en-GB" dirty="0" smtClean="0"/>
              <a:t>Most of these pieces were duplicates</a:t>
            </a:r>
            <a:r>
              <a:rPr lang="en-GB" baseline="0" dirty="0" smtClean="0"/>
              <a:t> of pieces on display in our public Furniture Gallery, which was </a:t>
            </a:r>
            <a:r>
              <a:rPr lang="en-GB" baseline="0" dirty="0" smtClean="0"/>
              <a:t>largely unaffected </a:t>
            </a:r>
            <a:r>
              <a:rPr lang="en-GB" baseline="0" dirty="0" smtClean="0"/>
              <a:t>by the fire</a:t>
            </a:r>
          </a:p>
          <a:p>
            <a:pPr marL="171450" indent="-171450">
              <a:buFont typeface="Arial" panose="020B0604020202020204" pitchFamily="34" charset="0"/>
              <a:buChar char="•"/>
            </a:pPr>
            <a:r>
              <a:rPr lang="en-GB" baseline="0" dirty="0" smtClean="0"/>
              <a:t>But a small number of pieces were unique and so forever lost</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16</a:t>
            </a:fld>
            <a:endParaRPr lang="en-GB" dirty="0"/>
          </a:p>
        </p:txBody>
      </p:sp>
    </p:spTree>
    <p:extLst>
      <p:ext uri="{BB962C8B-B14F-4D97-AF65-F5344CB8AC3E}">
        <p14:creationId xmlns:p14="http://schemas.microsoft.com/office/powerpoint/2010/main" val="3365359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a:t>
            </a:r>
            <a:r>
              <a:rPr lang="en-GB" sz="1200" kern="1200" baseline="0" dirty="0" smtClean="0">
                <a:solidFill>
                  <a:schemeClr val="tx1"/>
                </a:solidFill>
                <a:effectLst/>
                <a:latin typeface="+mn-lt"/>
                <a:ea typeface="+mn-ea"/>
                <a:cs typeface="+mn-cs"/>
              </a:rPr>
              <a:t> School’s</a:t>
            </a:r>
            <a:r>
              <a:rPr lang="en-GB"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historical</a:t>
            </a:r>
            <a:r>
              <a:rPr lang="en-GB" sz="1200" kern="1200" baseline="0" dirty="0" smtClean="0">
                <a:solidFill>
                  <a:schemeClr val="tx1"/>
                </a:solidFill>
                <a:effectLst/>
                <a:latin typeface="+mn-lt"/>
                <a:ea typeface="+mn-ea"/>
                <a:cs typeface="+mn-cs"/>
              </a:rPr>
              <a:t> a</a:t>
            </a:r>
            <a:r>
              <a:rPr lang="en-GB" sz="1200" kern="1200" dirty="0" smtClean="0">
                <a:solidFill>
                  <a:schemeClr val="tx1"/>
                </a:solidFill>
                <a:effectLst/>
                <a:latin typeface="+mn-lt"/>
                <a:ea typeface="+mn-ea"/>
                <a:cs typeface="+mn-cs"/>
              </a:rPr>
              <a:t>rchives </a:t>
            </a:r>
            <a:r>
              <a:rPr lang="en-GB" sz="1200" kern="1200" dirty="0" smtClean="0">
                <a:solidFill>
                  <a:schemeClr val="tx1"/>
                </a:solidFill>
                <a:effectLst/>
                <a:latin typeface="+mn-lt"/>
                <a:ea typeface="+mn-ea"/>
                <a:cs typeface="+mn-cs"/>
              </a:rPr>
              <a:t>miraculously escaped the fire, despite the fact they</a:t>
            </a:r>
            <a:r>
              <a:rPr lang="en-GB" sz="1200" kern="1200" baseline="0" dirty="0" smtClean="0">
                <a:solidFill>
                  <a:schemeClr val="tx1"/>
                </a:solidFill>
                <a:effectLst/>
                <a:latin typeface="+mn-lt"/>
                <a:ea typeface="+mn-ea"/>
                <a:cs typeface="+mn-cs"/>
              </a:rPr>
              <a:t> were housed in the basement level where the fire originated</a:t>
            </a:r>
            <a:endParaRPr lang="en-GB" baseline="0" dirty="0" smtClean="0"/>
          </a:p>
          <a:p>
            <a:pPr marL="171450" indent="-171450">
              <a:buFont typeface="Arial" panose="020B0604020202020204" pitchFamily="34" charset="0"/>
              <a:buChar char="•"/>
            </a:pPr>
            <a:r>
              <a:rPr lang="en-GB" baseline="0" dirty="0" smtClean="0"/>
              <a:t>Throughout the building hidden voids has been inserted to carry building services such as heating, ventilation and plant</a:t>
            </a:r>
          </a:p>
          <a:p>
            <a:pPr marL="171450" indent="-171450">
              <a:buFont typeface="Arial" panose="020B0604020202020204" pitchFamily="34" charset="0"/>
              <a:buChar char="•"/>
            </a:pPr>
            <a:r>
              <a:rPr lang="en-GB" baseline="0" dirty="0" smtClean="0"/>
              <a:t>Many of these voids were actually unknown to us and our Estates people until the fire laid them </a:t>
            </a:r>
            <a:r>
              <a:rPr lang="en-GB" baseline="0" dirty="0" smtClean="0"/>
              <a:t>bare so evidently</a:t>
            </a:r>
            <a:endParaRPr lang="en-GB" baseline="0" dirty="0" smtClean="0"/>
          </a:p>
          <a:p>
            <a:pPr marL="171450" indent="-171450">
              <a:buFont typeface="Arial" panose="020B0604020202020204" pitchFamily="34" charset="0"/>
              <a:buChar char="•"/>
            </a:pPr>
            <a:r>
              <a:rPr lang="en-GB" baseline="0" dirty="0" smtClean="0"/>
              <a:t>Indeed the official report into the fire from the Fire Brigade noted that these voids acted as the principal route for the fire once it had taken hold</a:t>
            </a:r>
          </a:p>
          <a:p>
            <a:pPr marL="171450" indent="-171450">
              <a:buFont typeface="Arial" panose="020B0604020202020204" pitchFamily="34" charset="0"/>
              <a:buChar char="•"/>
            </a:pPr>
            <a:r>
              <a:rPr lang="en-GB" baseline="0" dirty="0" smtClean="0"/>
              <a:t>This meant that the route of the fire was mainly vertical, rather than </a:t>
            </a:r>
            <a:r>
              <a:rPr lang="en-GB" baseline="0" dirty="0" smtClean="0"/>
              <a:t>lateral</a:t>
            </a:r>
          </a:p>
          <a:p>
            <a:pPr marL="171450" indent="-171450">
              <a:buFont typeface="Arial" panose="020B0604020202020204" pitchFamily="34" charset="0"/>
              <a:buChar char="•"/>
            </a:pPr>
            <a:r>
              <a:rPr lang="en-GB" baseline="0" dirty="0" smtClean="0"/>
              <a:t>This was to the benefit of our Archives, but to the detriment of the Mackintosh Library</a:t>
            </a: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17</a:t>
            </a:fld>
            <a:endParaRPr lang="en-GB" dirty="0"/>
          </a:p>
        </p:txBody>
      </p:sp>
    </p:spTree>
    <p:extLst>
      <p:ext uri="{BB962C8B-B14F-4D97-AF65-F5344CB8AC3E}">
        <p14:creationId xmlns:p14="http://schemas.microsoft.com/office/powerpoint/2010/main" val="4134017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Our archives </a:t>
            </a:r>
            <a:r>
              <a:rPr lang="en-GB" baseline="0" dirty="0" smtClean="0"/>
              <a:t>include </a:t>
            </a:r>
            <a:r>
              <a:rPr lang="en-GB" dirty="0" smtClean="0"/>
              <a:t>a wide range of material relating to GSA’s history, activities,</a:t>
            </a:r>
            <a:r>
              <a:rPr lang="en-GB" baseline="0" dirty="0" smtClean="0"/>
              <a:t> </a:t>
            </a:r>
            <a:r>
              <a:rPr lang="en-GB" dirty="0" smtClean="0"/>
              <a:t>buildings, staff and students</a:t>
            </a:r>
          </a:p>
          <a:p>
            <a:pPr marL="171450" indent="-171450">
              <a:buFont typeface="Arial" panose="020B0604020202020204" pitchFamily="34" charset="0"/>
              <a:buChar char="•"/>
            </a:pPr>
            <a:r>
              <a:rPr lang="en-GB" dirty="0" smtClean="0"/>
              <a:t>Material ranges from </a:t>
            </a:r>
            <a:r>
              <a:rPr lang="en-GB" baseline="0" dirty="0" smtClean="0"/>
              <a:t>paper archives, </a:t>
            </a:r>
            <a:r>
              <a:rPr lang="en-GB" dirty="0" smtClean="0"/>
              <a:t>photographs, sketch books, textiles, architectural designs, and posters</a:t>
            </a:r>
          </a:p>
          <a:p>
            <a:pPr marL="171450" indent="-171450">
              <a:buFont typeface="Arial" panose="020B0604020202020204" pitchFamily="34" charset="0"/>
              <a:buChar char="•"/>
            </a:pPr>
            <a:r>
              <a:rPr lang="en-GB" dirty="0" smtClean="0"/>
              <a:t>The sheer variety of artefact </a:t>
            </a:r>
            <a:r>
              <a:rPr lang="en-GB" dirty="0" smtClean="0"/>
              <a:t>and media obviously </a:t>
            </a:r>
            <a:r>
              <a:rPr lang="en-GB" dirty="0" smtClean="0"/>
              <a:t>complicated</a:t>
            </a:r>
            <a:r>
              <a:rPr lang="en-GB" baseline="0" dirty="0" smtClean="0"/>
              <a:t> subsequent salvage and conservation efforts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We were faced </a:t>
            </a:r>
            <a:r>
              <a:rPr lang="en-GB" baseline="0" dirty="0" smtClean="0"/>
              <a:t>with multiple media and artefact types, which means that conservators from across specialisms needed to be engaged</a:t>
            </a:r>
            <a:endParaRPr lang="en-GB"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baseline="0" dirty="0" smtClean="0">
                <a:solidFill>
                  <a:schemeClr val="tx1"/>
                </a:solidFill>
                <a:effectLst/>
                <a:latin typeface="+mn-lt"/>
                <a:ea typeface="+mn-ea"/>
                <a:cs typeface="+mn-cs"/>
              </a:rPr>
              <a:t>Our archives, although safe, did suffer significant water and smoke damage during </a:t>
            </a:r>
            <a:r>
              <a:rPr lang="en-GB" sz="1200" kern="1200" baseline="0" dirty="0" smtClean="0">
                <a:solidFill>
                  <a:schemeClr val="tx1"/>
                </a:solidFill>
                <a:effectLst/>
                <a:latin typeface="+mn-lt"/>
                <a:ea typeface="+mn-ea"/>
                <a:cs typeface="+mn-cs"/>
              </a:rPr>
              <a:t>the subsequent </a:t>
            </a:r>
            <a:r>
              <a:rPr lang="en-GB" sz="1200" kern="1200" baseline="0" dirty="0" smtClean="0">
                <a:solidFill>
                  <a:schemeClr val="tx1"/>
                </a:solidFill>
                <a:effectLst/>
                <a:latin typeface="+mn-lt"/>
                <a:ea typeface="+mn-ea"/>
                <a:cs typeface="+mn-cs"/>
              </a:rPr>
              <a:t>fire-fighting</a:t>
            </a:r>
            <a:endParaRPr lang="en-GB" dirty="0" smtClean="0"/>
          </a:p>
          <a:p>
            <a:pPr marL="171450" indent="-171450">
              <a:buFont typeface="Arial" panose="020B0604020202020204" pitchFamily="34" charset="0"/>
              <a:buChar char="•"/>
            </a:pPr>
            <a:r>
              <a:rPr lang="en-GB" dirty="0" smtClean="0"/>
              <a:t>It was surprising however, the extent to which ou</a:t>
            </a:r>
            <a:r>
              <a:rPr lang="en-GB" baseline="0" dirty="0" smtClean="0"/>
              <a:t>r bespoke conservation boxes minimised the water damage suffered by these </a:t>
            </a:r>
            <a:r>
              <a:rPr lang="en-GB" baseline="0" dirty="0" smtClean="0"/>
              <a:t>collections</a:t>
            </a:r>
          </a:p>
          <a:p>
            <a:pPr marL="171450" indent="-171450">
              <a:buFont typeface="Arial" panose="020B0604020202020204" pitchFamily="34" charset="0"/>
              <a:buChar char="•"/>
            </a:pPr>
            <a:r>
              <a:rPr lang="en-GB" baseline="0" dirty="0" smtClean="0"/>
              <a:t>Many of you will recognise these inexpensive cardboard boxes from your own collections</a:t>
            </a: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18</a:t>
            </a:fld>
            <a:endParaRPr lang="en-GB" dirty="0"/>
          </a:p>
        </p:txBody>
      </p:sp>
    </p:spTree>
    <p:extLst>
      <p:ext uri="{BB962C8B-B14F-4D97-AF65-F5344CB8AC3E}">
        <p14:creationId xmlns:p14="http://schemas.microsoft.com/office/powerpoint/2010/main" val="13863259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With the total loss of the </a:t>
            </a:r>
            <a:r>
              <a:rPr lang="en-GB" baseline="0" dirty="0" smtClean="0"/>
              <a:t>library all too apparent, </a:t>
            </a:r>
            <a:r>
              <a:rPr lang="en-GB" baseline="0" dirty="0" smtClean="0"/>
              <a:t>our main priority quickly became the salvage of these damaged archives</a:t>
            </a:r>
          </a:p>
          <a:p>
            <a:pPr marL="171450" indent="-171450">
              <a:buFont typeface="Arial" panose="020B0604020202020204" pitchFamily="34" charset="0"/>
              <a:buChar char="•"/>
            </a:pPr>
            <a:r>
              <a:rPr lang="en-GB" dirty="0" smtClean="0"/>
              <a:t>Our </a:t>
            </a:r>
            <a:r>
              <a:rPr lang="en-GB" baseline="0" dirty="0" smtClean="0"/>
              <a:t>departmental disaster plan provided us with an important overarching framework to guide our activities</a:t>
            </a:r>
          </a:p>
          <a:p>
            <a:pPr marL="171450" indent="-171450">
              <a:buFont typeface="Arial" panose="020B0604020202020204" pitchFamily="34" charset="0"/>
              <a:buChar char="•"/>
            </a:pPr>
            <a:r>
              <a:rPr lang="en-GB" baseline="0" dirty="0" smtClean="0"/>
              <a:t>It outlined for us how to respond initially to the disaster, how to salvage different types of material, how to prioritise between artefacts, and, perhaps most importantly, how to designate the different team roles that are necessary for successful salvage</a:t>
            </a:r>
          </a:p>
          <a:p>
            <a:pPr marL="171450" indent="-171450">
              <a:buFont typeface="Arial" panose="020B0604020202020204" pitchFamily="34" charset="0"/>
              <a:buChar char="•"/>
            </a:pPr>
            <a:r>
              <a:rPr lang="en-GB" baseline="0" dirty="0" smtClean="0"/>
              <a:t>It is probably fair to say that documents such as these are perhaps of limited use on the ground where events tend to take on a dynamic of their own</a:t>
            </a:r>
          </a:p>
          <a:p>
            <a:pPr marL="171450" indent="-171450">
              <a:buFont typeface="Arial" panose="020B0604020202020204" pitchFamily="34" charset="0"/>
              <a:buChar char="•"/>
            </a:pPr>
            <a:r>
              <a:rPr lang="en-GB" baseline="0" dirty="0" smtClean="0"/>
              <a:t>But formulating the plans in the first place probably did help to </a:t>
            </a:r>
            <a:r>
              <a:rPr lang="en-GB" baseline="0" dirty="0" err="1" smtClean="0"/>
              <a:t>crystalise</a:t>
            </a:r>
            <a:r>
              <a:rPr lang="en-GB" baseline="0" dirty="0" smtClean="0"/>
              <a:t> decision-making processes in our heads</a:t>
            </a:r>
          </a:p>
          <a:p>
            <a:pPr marL="171450" indent="-171450">
              <a:buFont typeface="Arial" panose="020B0604020202020204" pitchFamily="34" charset="0"/>
              <a:buChar char="•"/>
            </a:pPr>
            <a:r>
              <a:rPr lang="en-GB" baseline="0" dirty="0" smtClean="0"/>
              <a:t>Of particular use were the building and floorplans, which helped us to explain to authorities and volunteers alike where particular collections were housed</a:t>
            </a:r>
          </a:p>
        </p:txBody>
      </p:sp>
      <p:sp>
        <p:nvSpPr>
          <p:cNvPr id="4" name="Slide Number Placeholder 3"/>
          <p:cNvSpPr>
            <a:spLocks noGrp="1"/>
          </p:cNvSpPr>
          <p:nvPr>
            <p:ph type="sldNum" sz="quarter" idx="10"/>
          </p:nvPr>
        </p:nvSpPr>
        <p:spPr/>
        <p:txBody>
          <a:bodyPr/>
          <a:lstStyle/>
          <a:p>
            <a:fld id="{671880E0-F5F1-4298-A4B2-1825A3CD4419}" type="slidenum">
              <a:rPr lang="en-GB" smtClean="0"/>
              <a:t>19</a:t>
            </a:fld>
            <a:endParaRPr lang="en-GB" dirty="0"/>
          </a:p>
        </p:txBody>
      </p:sp>
    </p:spTree>
    <p:extLst>
      <p:ext uri="{BB962C8B-B14F-4D97-AF65-F5344CB8AC3E}">
        <p14:creationId xmlns:p14="http://schemas.microsoft.com/office/powerpoint/2010/main" val="41486970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In his treatise The Enemies of Books, first published in 1880</a:t>
            </a:r>
            <a:r>
              <a:rPr lang="en-GB" baseline="0" dirty="0" smtClean="0"/>
              <a:t> by </a:t>
            </a:r>
            <a:r>
              <a:rPr lang="en-GB" baseline="0" dirty="0" err="1" smtClean="0"/>
              <a:t>Trubner</a:t>
            </a:r>
            <a:r>
              <a:rPr lang="en-GB" baseline="0" dirty="0" smtClean="0"/>
              <a:t> &amp; Co.</a:t>
            </a:r>
            <a:r>
              <a:rPr lang="en-GB" b="1" baseline="0" dirty="0" smtClean="0"/>
              <a:t>, </a:t>
            </a:r>
            <a:r>
              <a:rPr lang="en-GB" baseline="0" dirty="0" smtClean="0"/>
              <a:t>William Blades, the well-known collector of the works of William Caxton, </a:t>
            </a:r>
            <a:r>
              <a:rPr lang="en-GB" dirty="0" smtClean="0"/>
              <a:t>documents his outrage at the mistreatment suffered by books</a:t>
            </a:r>
            <a:r>
              <a:rPr lang="en-GB" baseline="0" dirty="0" smtClean="0"/>
              <a:t> at the hands of </a:t>
            </a:r>
            <a:r>
              <a:rPr lang="en-GB" baseline="0" dirty="0" err="1" smtClean="0"/>
              <a:t>biblioclasts</a:t>
            </a:r>
            <a:r>
              <a:rPr lang="en-GB" dirty="0" smtClean="0"/>
              <a:t>, both human and non-human</a:t>
            </a:r>
          </a:p>
          <a:p>
            <a:pPr marL="171450" indent="-171450">
              <a:buFont typeface="Arial" panose="020B0604020202020204" pitchFamily="34" charset="0"/>
              <a:buChar char="•"/>
            </a:pPr>
            <a:r>
              <a:rPr lang="en-GB" dirty="0" smtClean="0"/>
              <a:t>His text enumerates and discusses threats to the survival of books, with dedicated</a:t>
            </a:r>
            <a:r>
              <a:rPr lang="en-GB" baseline="0" dirty="0" smtClean="0"/>
              <a:t> c</a:t>
            </a:r>
            <a:r>
              <a:rPr lang="en-GB" dirty="0" smtClean="0"/>
              <a:t>hapters on water, gas and heat, dust and neglect, ignorance and bigotry, bookworms, other vermin, bookbinders, collectors, servants, and </a:t>
            </a:r>
            <a:r>
              <a:rPr lang="en-GB" dirty="0" smtClean="0"/>
              <a:t>even children</a:t>
            </a:r>
            <a:endParaRPr lang="en-GB" dirty="0" smtClean="0"/>
          </a:p>
          <a:p>
            <a:pPr marL="171450" indent="-171450">
              <a:buFont typeface="Arial" panose="020B0604020202020204" pitchFamily="34" charset="0"/>
              <a:buChar char="•"/>
            </a:pPr>
            <a:r>
              <a:rPr lang="en-GB" dirty="0" smtClean="0"/>
              <a:t>His</a:t>
            </a:r>
            <a:r>
              <a:rPr lang="en-GB" baseline="0" dirty="0" smtClean="0"/>
              <a:t> chapter on fire begins:</a:t>
            </a:r>
          </a:p>
          <a:p>
            <a:pPr marL="171450" indent="-171450">
              <a:buFont typeface="Arial" panose="020B0604020202020204" pitchFamily="34" charset="0"/>
              <a:buChar char="•"/>
            </a:pPr>
            <a:r>
              <a:rPr lang="en-GB" baseline="0" dirty="0" smtClean="0"/>
              <a:t>“There are many of the forces of Nature which tend to injure Books; but among them all not one has been half so destructive as Fire.”</a:t>
            </a:r>
          </a:p>
          <a:p>
            <a:pPr marL="171450" indent="-171450">
              <a:buFont typeface="Arial" panose="020B0604020202020204" pitchFamily="34" charset="0"/>
              <a:buChar char="•"/>
            </a:pPr>
            <a:r>
              <a:rPr lang="en-GB" baseline="0" dirty="0" smtClean="0"/>
              <a:t>He goes on: “It </a:t>
            </a:r>
            <a:r>
              <a:rPr lang="en-GB" baseline="0" dirty="0" smtClean="0"/>
              <a:t>would be tedious to write out a bare list only of the numerous libraries and bibliographical treasures which, in one way or another, have been seized by the Fire-king as his own.”</a:t>
            </a:r>
          </a:p>
          <a:p>
            <a:pPr marL="171450" indent="-171450">
              <a:buFont typeface="Arial" panose="020B0604020202020204" pitchFamily="34" charset="0"/>
              <a:buChar char="•"/>
            </a:pPr>
            <a:r>
              <a:rPr lang="en-GB" baseline="0" dirty="0" smtClean="0"/>
              <a:t>This engraved illustration, taken from Blades’ text, depicts the destruction of books of magic at Ephesus</a:t>
            </a:r>
          </a:p>
        </p:txBody>
      </p:sp>
      <p:sp>
        <p:nvSpPr>
          <p:cNvPr id="4" name="Slide Number Placeholder 3"/>
          <p:cNvSpPr>
            <a:spLocks noGrp="1"/>
          </p:cNvSpPr>
          <p:nvPr>
            <p:ph type="sldNum" sz="quarter" idx="10"/>
          </p:nvPr>
        </p:nvSpPr>
        <p:spPr/>
        <p:txBody>
          <a:bodyPr/>
          <a:lstStyle/>
          <a:p>
            <a:fld id="{671880E0-F5F1-4298-A4B2-1825A3CD4419}" type="slidenum">
              <a:rPr lang="en-GB" smtClean="0"/>
              <a:t>2</a:t>
            </a:fld>
            <a:endParaRPr lang="en-GB" dirty="0"/>
          </a:p>
        </p:txBody>
      </p:sp>
    </p:spTree>
    <p:extLst>
      <p:ext uri="{BB962C8B-B14F-4D97-AF65-F5344CB8AC3E}">
        <p14:creationId xmlns:p14="http://schemas.microsoft.com/office/powerpoint/2010/main" val="4172571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We were aided in our salvage efforts by many volunteers – including some academics – who willingly volunteered their time to help us</a:t>
            </a:r>
          </a:p>
          <a:p>
            <a:pPr marL="171450" indent="-171450">
              <a:buFont typeface="Arial" panose="020B0604020202020204" pitchFamily="34" charset="0"/>
              <a:buChar char="•"/>
            </a:pPr>
            <a:r>
              <a:rPr lang="en-GB" baseline="0" dirty="0" smtClean="0"/>
              <a:t>We were very humbled by the good will shown to us during this time, and by the generosity of all those who gave their time and support</a:t>
            </a:r>
          </a:p>
          <a:p>
            <a:pPr marL="171450" indent="-171450">
              <a:buFont typeface="Arial" panose="020B0604020202020204" pitchFamily="34" charset="0"/>
              <a:buChar char="•"/>
            </a:pPr>
            <a:r>
              <a:rPr lang="en-GB" baseline="0" dirty="0" smtClean="0"/>
              <a:t>It became apparent incredibly quickly how important it is to maintain a good roster of volunteers who are able to help at these times</a:t>
            </a:r>
          </a:p>
          <a:p>
            <a:pPr marL="171450" indent="-171450">
              <a:buFont typeface="Arial" panose="020B0604020202020204" pitchFamily="34" charset="0"/>
              <a:buChar char="•"/>
            </a:pPr>
            <a:r>
              <a:rPr lang="en-GB" baseline="0" dirty="0" smtClean="0"/>
              <a:t>And the importance of the close relationships we had built up with our teaching colleagues over a number of years became </a:t>
            </a:r>
            <a:r>
              <a:rPr lang="en-GB" baseline="0" dirty="0" smtClean="0"/>
              <a:t>obvious</a:t>
            </a:r>
          </a:p>
          <a:p>
            <a:pPr marL="171450" indent="-171450">
              <a:buFont typeface="Arial" panose="020B0604020202020204" pitchFamily="34" charset="0"/>
              <a:buChar char="•"/>
            </a:pPr>
            <a:r>
              <a:rPr lang="en-GB" baseline="0" dirty="0" smtClean="0"/>
              <a:t>The GSA is a very small, close-knit organisation of around 2000 students and staff, so we were able to draw upon the many close relationships, indeed friendships, we had cultivated over the years</a:t>
            </a: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20</a:t>
            </a:fld>
            <a:endParaRPr lang="en-GB" dirty="0"/>
          </a:p>
        </p:txBody>
      </p:sp>
    </p:spTree>
    <p:extLst>
      <p:ext uri="{BB962C8B-B14F-4D97-AF65-F5344CB8AC3E}">
        <p14:creationId xmlns:p14="http://schemas.microsoft.com/office/powerpoint/2010/main" val="1729873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For at least 3 days,</a:t>
            </a:r>
            <a:r>
              <a:rPr lang="en-GB" baseline="0" dirty="0" smtClean="0"/>
              <a:t> it was all hands to the pump as we formed human chains to remove the damaged artefacts.</a:t>
            </a:r>
          </a:p>
          <a:p>
            <a:pPr marL="171450" indent="-171450">
              <a:buFont typeface="Arial" panose="020B0604020202020204" pitchFamily="34" charset="0"/>
              <a:buChar char="•"/>
            </a:pPr>
            <a:r>
              <a:rPr lang="en-GB" baseline="0" dirty="0" smtClean="0"/>
              <a:t>On the advice of conservators and the many other institutions who offered us their guidance, we salvaged almost anything that looked as if it could potentially be of interest</a:t>
            </a:r>
          </a:p>
          <a:p>
            <a:pPr marL="171450" indent="-171450">
              <a:buFont typeface="Arial" panose="020B0604020202020204" pitchFamily="34" charset="0"/>
              <a:buChar char="•"/>
            </a:pPr>
            <a:r>
              <a:rPr lang="en-GB" baseline="0" dirty="0" smtClean="0"/>
              <a:t>No retention or discard decisions were made at this point</a:t>
            </a:r>
          </a:p>
          <a:p>
            <a:pPr marL="171450" indent="-171450">
              <a:buFont typeface="Arial" panose="020B0604020202020204" pitchFamily="34" charset="0"/>
              <a:buChar char="•"/>
            </a:pPr>
            <a:r>
              <a:rPr lang="en-GB" baseline="0" dirty="0" smtClean="0"/>
              <a:t>In fact, we probably salvaged items that ultimately </a:t>
            </a:r>
            <a:r>
              <a:rPr lang="en-GB" baseline="0" dirty="0" smtClean="0"/>
              <a:t>were </a:t>
            </a:r>
            <a:r>
              <a:rPr lang="en-GB" baseline="0" dirty="0" smtClean="0"/>
              <a:t>of no use or value, but at this stage we were, to an extent, working blind</a:t>
            </a:r>
          </a:p>
          <a:p>
            <a:pPr marL="171450" indent="-171450">
              <a:buFont typeface="Arial" panose="020B0604020202020204" pitchFamily="34" charset="0"/>
              <a:buChar char="•"/>
            </a:pPr>
            <a:r>
              <a:rPr lang="en-GB" baseline="0" dirty="0" smtClean="0"/>
              <a:t>It is important to remember that at this point the building had no electricity, and many of the </a:t>
            </a:r>
            <a:r>
              <a:rPr lang="en-GB" baseline="0" dirty="0" smtClean="0"/>
              <a:t>basement stores </a:t>
            </a:r>
            <a:r>
              <a:rPr lang="en-GB" baseline="0" dirty="0" smtClean="0"/>
              <a:t>we were salvaging from had no sources or natural light or ventilation</a:t>
            </a:r>
          </a:p>
          <a:p>
            <a:pPr marL="171450" indent="-171450">
              <a:buFont typeface="Arial" panose="020B0604020202020204" pitchFamily="34" charset="0"/>
              <a:buChar char="•"/>
            </a:pPr>
            <a:r>
              <a:rPr lang="en-GB" baseline="0" dirty="0" smtClean="0"/>
              <a:t>The Mackintosh Building is an A-listed structure, so almost immediately after the fire, our colleagues from Historic Environment Scotland were on site</a:t>
            </a:r>
          </a:p>
          <a:p>
            <a:pPr marL="171450" indent="-171450">
              <a:buFont typeface="Arial" panose="020B0604020202020204" pitchFamily="34" charset="0"/>
              <a:buChar char="•"/>
            </a:pPr>
            <a:r>
              <a:rPr lang="en-GB" baseline="0" dirty="0" smtClean="0"/>
              <a:t>They remained keen to salvage even small </a:t>
            </a:r>
            <a:r>
              <a:rPr lang="en-GB" baseline="0" dirty="0" smtClean="0"/>
              <a:t>details, such as nails or wires, </a:t>
            </a:r>
            <a:r>
              <a:rPr lang="en-GB" baseline="0" dirty="0" smtClean="0"/>
              <a:t>that might later fill in blanks over the construction of the space</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21</a:t>
            </a:fld>
            <a:endParaRPr lang="en-GB" dirty="0"/>
          </a:p>
        </p:txBody>
      </p:sp>
    </p:spTree>
    <p:extLst>
      <p:ext uri="{BB962C8B-B14F-4D97-AF65-F5344CB8AC3E}">
        <p14:creationId xmlns:p14="http://schemas.microsoft.com/office/powerpoint/2010/main" val="2493249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22</a:t>
            </a:fld>
            <a:endParaRPr lang="en-GB" dirty="0"/>
          </a:p>
        </p:txBody>
      </p:sp>
    </p:spTree>
    <p:extLst>
      <p:ext uri="{BB962C8B-B14F-4D97-AF65-F5344CB8AC3E}">
        <p14:creationId xmlns:p14="http://schemas.microsoft.com/office/powerpoint/2010/main" val="2422112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Luckily we were</a:t>
            </a:r>
            <a:r>
              <a:rPr lang="en-GB" baseline="0" dirty="0" smtClean="0"/>
              <a:t> able to lease the nearby vacant McLellan Galleries very quickly from Glasgow City Council, in order to store the salvaged </a:t>
            </a:r>
            <a:r>
              <a:rPr lang="en-GB" baseline="0" dirty="0" smtClean="0"/>
              <a:t>remains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The galleries are a suite of Victorian exhibition rooms that, at the time, were closed to the public and not in use</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This is a view of the interior of the Galleries, with some of our institutional records from the basement of the Mackintosh building</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23</a:t>
            </a:fld>
            <a:endParaRPr lang="en-GB" dirty="0"/>
          </a:p>
        </p:txBody>
      </p:sp>
    </p:spTree>
    <p:extLst>
      <p:ext uri="{BB962C8B-B14F-4D97-AF65-F5344CB8AC3E}">
        <p14:creationId xmlns:p14="http://schemas.microsoft.com/office/powerpoint/2010/main" val="28509707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The Executive had made the decision very quickly to close all School buildings for a week to enable staff to concentrate on the salvage process</a:t>
            </a:r>
          </a:p>
          <a:p>
            <a:pPr marL="171450" indent="-171450">
              <a:buFont typeface="Arial" panose="020B0604020202020204" pitchFamily="34" charset="0"/>
              <a:buChar char="•"/>
            </a:pPr>
            <a:r>
              <a:rPr lang="en-GB" dirty="0" smtClean="0"/>
              <a:t>We </a:t>
            </a:r>
            <a:r>
              <a:rPr lang="en-GB" dirty="0" smtClean="0"/>
              <a:t>were </a:t>
            </a:r>
            <a:r>
              <a:rPr lang="en-GB" dirty="0" smtClean="0"/>
              <a:t>lucky </a:t>
            </a:r>
            <a:r>
              <a:rPr lang="en-GB" dirty="0" smtClean="0"/>
              <a:t>to have sizable </a:t>
            </a:r>
            <a:r>
              <a:rPr lang="en-GB" dirty="0" smtClean="0"/>
              <a:t>areas on-site </a:t>
            </a:r>
            <a:r>
              <a:rPr lang="en-GB" dirty="0" smtClean="0"/>
              <a:t>in which to sort and rest</a:t>
            </a:r>
            <a:r>
              <a:rPr lang="en-GB" baseline="0" dirty="0" smtClean="0"/>
              <a:t> our damaged archives.</a:t>
            </a:r>
          </a:p>
          <a:p>
            <a:pPr marL="171450" indent="-171450">
              <a:buFont typeface="Arial" panose="020B0604020202020204" pitchFamily="34" charset="0"/>
              <a:buChar char="•"/>
            </a:pPr>
            <a:r>
              <a:rPr lang="en-GB" baseline="0" dirty="0" smtClean="0"/>
              <a:t>Phase 1 of our campus redevelopment had just been completed with the opening of our new Reid Building, located directly across the road from the Mackintosh Building.</a:t>
            </a:r>
          </a:p>
          <a:p>
            <a:pPr marL="171450" indent="-171450">
              <a:buFont typeface="Arial" panose="020B0604020202020204" pitchFamily="34" charset="0"/>
              <a:buChar char="•"/>
            </a:pPr>
            <a:r>
              <a:rPr lang="en-GB" baseline="0" dirty="0" smtClean="0"/>
              <a:t>This meant that we had large areas of </a:t>
            </a:r>
            <a:r>
              <a:rPr lang="en-GB" baseline="0" dirty="0" err="1" smtClean="0"/>
              <a:t>floorspace</a:t>
            </a:r>
            <a:r>
              <a:rPr lang="en-GB" baseline="0" dirty="0" smtClean="0"/>
              <a:t>, and a number of seminar rooms, that we could use</a:t>
            </a:r>
          </a:p>
          <a:p>
            <a:pPr marL="171450" indent="-171450">
              <a:buFont typeface="Arial" panose="020B0604020202020204" pitchFamily="34" charset="0"/>
              <a:buChar char="•"/>
            </a:pPr>
            <a:r>
              <a:rPr lang="en-GB" baseline="0" dirty="0" smtClean="0"/>
              <a:t>The fire occurred in May, towards the end of our academic year.</a:t>
            </a:r>
          </a:p>
          <a:p>
            <a:pPr marL="171450" indent="-171450">
              <a:buFont typeface="Arial" panose="020B0604020202020204" pitchFamily="34" charset="0"/>
              <a:buChar char="•"/>
            </a:pPr>
            <a:r>
              <a:rPr lang="en-GB" baseline="0" dirty="0" smtClean="0"/>
              <a:t>Had it occurred earlier in the year during core teaching weeks, we may not have been able to requisition so much space so </a:t>
            </a:r>
            <a:r>
              <a:rPr lang="en-GB" baseline="0" dirty="0" smtClean="0"/>
              <a:t>quickly</a:t>
            </a: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24</a:t>
            </a:fld>
            <a:endParaRPr lang="en-GB" dirty="0"/>
          </a:p>
        </p:txBody>
      </p:sp>
    </p:spTree>
    <p:extLst>
      <p:ext uri="{BB962C8B-B14F-4D97-AF65-F5344CB8AC3E}">
        <p14:creationId xmlns:p14="http://schemas.microsoft.com/office/powerpoint/2010/main" val="2845966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We were aided in our salvage efforts by the Glasgow Area Disaster Planning Network</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This group was initiated</a:t>
            </a:r>
            <a:r>
              <a:rPr lang="en-GB" sz="1200" b="0" i="0" kern="1200" baseline="0" dirty="0" smtClean="0">
                <a:solidFill>
                  <a:schemeClr val="tx1"/>
                </a:solidFill>
                <a:effectLst/>
                <a:latin typeface="+mn-lt"/>
                <a:ea typeface="+mn-ea"/>
                <a:cs typeface="+mn-cs"/>
              </a:rPr>
              <a:t> in </a:t>
            </a:r>
            <a:r>
              <a:rPr lang="en-GB" sz="1200" b="0" i="0" kern="1200" dirty="0" smtClean="0">
                <a:solidFill>
                  <a:schemeClr val="tx1"/>
                </a:solidFill>
                <a:effectLst/>
                <a:latin typeface="+mn-lt"/>
                <a:ea typeface="+mn-ea"/>
                <a:cs typeface="+mn-cs"/>
              </a:rPr>
              <a:t>2004</a:t>
            </a:r>
            <a:r>
              <a:rPr lang="en-GB" sz="1200" b="0" i="0" kern="1200" baseline="0" dirty="0" smtClean="0">
                <a:solidFill>
                  <a:schemeClr val="tx1"/>
                </a:solidFill>
                <a:effectLst/>
                <a:latin typeface="+mn-lt"/>
                <a:ea typeface="+mn-ea"/>
                <a:cs typeface="+mn-cs"/>
              </a:rPr>
              <a:t> and </a:t>
            </a:r>
            <a:r>
              <a:rPr lang="en-GB" sz="1200" b="0" i="0" kern="1200" dirty="0" smtClean="0">
                <a:solidFill>
                  <a:schemeClr val="tx1"/>
                </a:solidFill>
                <a:effectLst/>
                <a:latin typeface="+mn-lt"/>
                <a:ea typeface="+mn-ea"/>
                <a:cs typeface="+mn-cs"/>
              </a:rPr>
              <a:t>holds regular meetings, organises training events, and offers help to its members should a disaster occur. </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Each member organisation is asked to sign an operational agreement and to submit their disaster plans</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We</a:t>
            </a:r>
            <a:r>
              <a:rPr lang="en-GB" sz="1200" b="0" i="0" kern="1200" baseline="0" dirty="0" smtClean="0">
                <a:solidFill>
                  <a:schemeClr val="tx1"/>
                </a:solidFill>
                <a:effectLst/>
                <a:latin typeface="+mn-lt"/>
                <a:ea typeface="+mn-ea"/>
                <a:cs typeface="+mn-cs"/>
              </a:rPr>
              <a:t> were able to draw upon the expertise and skills of many experts across Scotland because of our membership.</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This proved particularly important for a small organisation like ours, which does not normally retain conservators on its </a:t>
            </a:r>
            <a:r>
              <a:rPr lang="en-GB" sz="1200" b="0" i="0" kern="1200" baseline="0" dirty="0" smtClean="0">
                <a:solidFill>
                  <a:schemeClr val="tx1"/>
                </a:solidFill>
                <a:effectLst/>
                <a:latin typeface="+mn-lt"/>
                <a:ea typeface="+mn-ea"/>
                <a:cs typeface="+mn-cs"/>
              </a:rPr>
              <a:t>payroll</a:t>
            </a:r>
          </a:p>
          <a:p>
            <a:pPr marL="171450" indent="-171450">
              <a:buFont typeface="Arial" panose="020B0604020202020204" pitchFamily="34" charset="0"/>
              <a:buChar char="•"/>
            </a:pPr>
            <a:r>
              <a:rPr lang="en-GB" sz="1200" b="0" i="0" kern="1200" baseline="0" dirty="0" smtClean="0">
                <a:solidFill>
                  <a:schemeClr val="tx1"/>
                </a:solidFill>
                <a:effectLst/>
                <a:latin typeface="+mn-lt"/>
                <a:ea typeface="+mn-ea"/>
                <a:cs typeface="+mn-cs"/>
              </a:rPr>
              <a:t>Scotland, like Ireland, is a small country with a concentrated population and we all draw heavily upon our formal and informal networks</a:t>
            </a:r>
            <a:endParaRPr lang="en-GB" sz="1200" b="0" i="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Of most benefit to us were the organisational and logistical roles that could be assumed by others, such as phoning external companies, responding to enquiries, and planning rotas</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25</a:t>
            </a:fld>
            <a:endParaRPr lang="en-GB" dirty="0"/>
          </a:p>
        </p:txBody>
      </p:sp>
    </p:spTree>
    <p:extLst>
      <p:ext uri="{BB962C8B-B14F-4D97-AF65-F5344CB8AC3E}">
        <p14:creationId xmlns:p14="http://schemas.microsoft.com/office/powerpoint/2010/main" val="30649209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The initial salvage priority quickly</a:t>
            </a:r>
            <a:r>
              <a:rPr lang="en-GB" baseline="0" dirty="0" smtClean="0"/>
              <a:t> became the paper and textile archives, </a:t>
            </a:r>
            <a:r>
              <a:rPr lang="en-GB" baseline="0" dirty="0" smtClean="0"/>
              <a:t>as evidently </a:t>
            </a:r>
            <a:r>
              <a:rPr lang="en-GB" baseline="0" dirty="0" smtClean="0"/>
              <a:t>these were most vulnerable to long-term water damage</a:t>
            </a:r>
            <a:endParaRPr lang="en-GB" dirty="0" smtClean="0"/>
          </a:p>
          <a:p>
            <a:pPr marL="171450" indent="-171450">
              <a:buFont typeface="Arial" panose="020B0604020202020204" pitchFamily="34" charset="0"/>
              <a:buChar char="•"/>
            </a:pPr>
            <a:r>
              <a:rPr lang="en-GB" dirty="0" smtClean="0"/>
              <a:t>Here you can see</a:t>
            </a:r>
            <a:r>
              <a:rPr lang="en-GB" baseline="0" dirty="0" smtClean="0"/>
              <a:t> some textiles from our archives being laid out to dry</a:t>
            </a:r>
          </a:p>
          <a:p>
            <a:pPr marL="171450" indent="-171450">
              <a:buFont typeface="Arial" panose="020B0604020202020204" pitchFamily="34" charset="0"/>
              <a:buChar char="•"/>
            </a:pPr>
            <a:r>
              <a:rPr lang="en-GB" dirty="0" smtClean="0"/>
              <a:t>Once materials were salvaged, sorted,</a:t>
            </a:r>
            <a:r>
              <a:rPr lang="en-GB" baseline="0" dirty="0" smtClean="0"/>
              <a:t> dried as far as possible, and recorded they were packed for transportation to temporary storage with Constantine’s just outside Glasgow</a:t>
            </a:r>
          </a:p>
          <a:p>
            <a:pPr marL="171450" indent="-171450">
              <a:buFont typeface="Arial" panose="020B0604020202020204" pitchFamily="34" charset="0"/>
              <a:buChar char="•"/>
            </a:pPr>
            <a:r>
              <a:rPr lang="en-GB" baseline="0" dirty="0" smtClean="0"/>
              <a:t>The items that required freezing were sent to Harwell’s in Oxfordshire</a:t>
            </a:r>
          </a:p>
          <a:p>
            <a:pPr marL="171450" indent="-171450">
              <a:buFont typeface="Arial" panose="020B0604020202020204" pitchFamily="34" charset="0"/>
              <a:buChar char="•"/>
            </a:pPr>
            <a:r>
              <a:rPr lang="en-GB" baseline="0" dirty="0" smtClean="0"/>
              <a:t>We were added in this process by specialist textile conservator from GU and, for paper records, by the NRS</a:t>
            </a:r>
          </a:p>
          <a:p>
            <a:pPr marL="171450" indent="-171450">
              <a:buFont typeface="Arial" panose="020B0604020202020204" pitchFamily="34" charset="0"/>
              <a:buChar char="•"/>
            </a:pPr>
            <a:r>
              <a:rPr lang="en-GB" baseline="0" dirty="0" smtClean="0"/>
              <a:t>Happily today all </a:t>
            </a:r>
            <a:r>
              <a:rPr lang="en-GB" baseline="0" dirty="0" smtClean="0"/>
              <a:t>our textiles are fully dry and back on site, and are awaiting repackaging</a:t>
            </a:r>
          </a:p>
        </p:txBody>
      </p:sp>
      <p:sp>
        <p:nvSpPr>
          <p:cNvPr id="4" name="Slide Number Placeholder 3"/>
          <p:cNvSpPr>
            <a:spLocks noGrp="1"/>
          </p:cNvSpPr>
          <p:nvPr>
            <p:ph type="sldNum" sz="quarter" idx="10"/>
          </p:nvPr>
        </p:nvSpPr>
        <p:spPr/>
        <p:txBody>
          <a:bodyPr/>
          <a:lstStyle/>
          <a:p>
            <a:fld id="{671880E0-F5F1-4298-A4B2-1825A3CD4419}" type="slidenum">
              <a:rPr lang="en-GB" smtClean="0"/>
              <a:t>26</a:t>
            </a:fld>
            <a:endParaRPr lang="en-GB" dirty="0"/>
          </a:p>
        </p:txBody>
      </p:sp>
    </p:spTree>
    <p:extLst>
      <p:ext uri="{BB962C8B-B14F-4D97-AF65-F5344CB8AC3E}">
        <p14:creationId xmlns:p14="http://schemas.microsoft.com/office/powerpoint/2010/main" val="3493960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a:t>
            </a:r>
            <a:r>
              <a:rPr lang="en-GB" baseline="0" dirty="0" smtClean="0"/>
              <a:t> School also possesses a sizable collection of plaster casts of classical and medieval sculptures, purchased in the 19</a:t>
            </a:r>
            <a:r>
              <a:rPr lang="en-GB" baseline="30000" dirty="0" smtClean="0"/>
              <a:t>th</a:t>
            </a:r>
            <a:r>
              <a:rPr lang="en-GB" baseline="0" dirty="0" smtClean="0"/>
              <a:t> century for students to draw from</a:t>
            </a:r>
          </a:p>
          <a:p>
            <a:pPr marL="171450" indent="-171450">
              <a:buFont typeface="Arial" panose="020B0604020202020204" pitchFamily="34" charset="0"/>
              <a:buChar char="•"/>
            </a:pPr>
            <a:r>
              <a:rPr lang="en-GB" baseline="0" dirty="0" smtClean="0"/>
              <a:t>These are much like the casts you will </a:t>
            </a:r>
            <a:r>
              <a:rPr lang="en-GB" baseline="0" dirty="0" smtClean="0"/>
              <a:t>see </a:t>
            </a:r>
            <a:r>
              <a:rPr lang="en-GB" baseline="0" dirty="0" smtClean="0"/>
              <a:t>in the Cast Courts of the </a:t>
            </a:r>
            <a:r>
              <a:rPr lang="en-GB" baseline="0" dirty="0" smtClean="0"/>
              <a:t>Victoria &amp; Albert Museum in London </a:t>
            </a:r>
            <a:r>
              <a:rPr lang="en-GB" baseline="0" dirty="0" smtClean="0"/>
              <a:t>and were a common pedagogical tool in art schools of the time</a:t>
            </a:r>
          </a:p>
          <a:p>
            <a:pPr marL="171450" indent="-171450">
              <a:buFont typeface="Arial" panose="020B0604020202020204" pitchFamily="34" charset="0"/>
              <a:buChar char="•"/>
            </a:pPr>
            <a:r>
              <a:rPr lang="en-GB" baseline="0" dirty="0" smtClean="0"/>
              <a:t>Many were cracked and blackened by the fire</a:t>
            </a:r>
          </a:p>
          <a:p>
            <a:pPr marL="171450" indent="-171450">
              <a:buFont typeface="Arial" panose="020B0604020202020204" pitchFamily="34" charset="0"/>
              <a:buChar char="•"/>
            </a:pPr>
            <a:r>
              <a:rPr lang="en-GB" baseline="0" dirty="0" smtClean="0"/>
              <a:t>Some of the smaller casts were removed from the building by </a:t>
            </a:r>
            <a:r>
              <a:rPr lang="en-GB" baseline="0" dirty="0" err="1" smtClean="0"/>
              <a:t>Belfor</a:t>
            </a:r>
            <a:r>
              <a:rPr lang="en-GB" baseline="0" dirty="0" smtClean="0"/>
              <a:t> and Kerr, and are now housed off-site at their premises</a:t>
            </a:r>
          </a:p>
          <a:p>
            <a:pPr marL="171450" indent="-171450">
              <a:buFont typeface="Arial" panose="020B0604020202020204" pitchFamily="34" charset="0"/>
              <a:buChar char="•"/>
            </a:pPr>
            <a:r>
              <a:rPr lang="en-GB" baseline="0" dirty="0" smtClean="0"/>
              <a:t>But the larger casts were too big to move out of the building, and are currently still boxed in situ whilst the building undergoes restoration</a:t>
            </a:r>
          </a:p>
          <a:p>
            <a:pPr marL="171450" indent="-171450">
              <a:buFont typeface="Arial" panose="020B0604020202020204" pitchFamily="34" charset="0"/>
              <a:buChar char="•"/>
            </a:pPr>
            <a:r>
              <a:rPr lang="en-GB" baseline="0" dirty="0" smtClean="0"/>
              <a:t>Advice from the V&amp;A was that to move them might cause more damage than they suffered in the fire</a:t>
            </a:r>
          </a:p>
          <a:p>
            <a:pPr marL="171450" indent="-171450">
              <a:buFont typeface="Arial" panose="020B0604020202020204" pitchFamily="34" charset="0"/>
              <a:buChar char="•"/>
            </a:pPr>
            <a:r>
              <a:rPr lang="en-GB" baseline="0" dirty="0" smtClean="0"/>
              <a:t>Only 1 plaster cast was lost entirely, and this had been housed in the Mackintosh library</a:t>
            </a:r>
          </a:p>
        </p:txBody>
      </p:sp>
      <p:sp>
        <p:nvSpPr>
          <p:cNvPr id="4" name="Slide Number Placeholder 3"/>
          <p:cNvSpPr>
            <a:spLocks noGrp="1"/>
          </p:cNvSpPr>
          <p:nvPr>
            <p:ph type="sldNum" sz="quarter" idx="10"/>
          </p:nvPr>
        </p:nvSpPr>
        <p:spPr/>
        <p:txBody>
          <a:bodyPr/>
          <a:lstStyle/>
          <a:p>
            <a:fld id="{671880E0-F5F1-4298-A4B2-1825A3CD4419}" type="slidenum">
              <a:rPr lang="en-GB" smtClean="0"/>
              <a:t>27</a:t>
            </a:fld>
            <a:endParaRPr lang="en-GB" dirty="0"/>
          </a:p>
        </p:txBody>
      </p:sp>
    </p:spTree>
    <p:extLst>
      <p:ext uri="{BB962C8B-B14F-4D97-AF65-F5344CB8AC3E}">
        <p14:creationId xmlns:p14="http://schemas.microsoft.com/office/powerpoint/2010/main" val="2222596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A </a:t>
            </a:r>
            <a:r>
              <a:rPr lang="en-GB" baseline="0" dirty="0" smtClean="0"/>
              <a:t>major milestone came with the excavation of the library interior</a:t>
            </a:r>
          </a:p>
          <a:p>
            <a:pPr marL="171450" indent="-171450">
              <a:buFont typeface="Arial" panose="020B0604020202020204" pitchFamily="34" charset="0"/>
              <a:buChar char="•"/>
            </a:pPr>
            <a:r>
              <a:rPr lang="en-GB" baseline="0" dirty="0" smtClean="0"/>
              <a:t>Due to the art historical importance of the library, Historic Environment Scotland required a full archaeological investigation, and the School employed the services of </a:t>
            </a:r>
            <a:r>
              <a:rPr lang="en-GB" baseline="0" dirty="0" err="1" smtClean="0"/>
              <a:t>Kirkdale</a:t>
            </a:r>
            <a:r>
              <a:rPr lang="en-GB" baseline="0" dirty="0" smtClean="0"/>
              <a:t> Archaeology</a:t>
            </a:r>
          </a:p>
          <a:p>
            <a:pPr marL="171450" indent="-171450">
              <a:buFont typeface="Arial" panose="020B0604020202020204" pitchFamily="34" charset="0"/>
              <a:buChar char="•"/>
            </a:pPr>
            <a:r>
              <a:rPr lang="en-GB" baseline="0" dirty="0" smtClean="0"/>
              <a:t>They undertook a painstaking and systematic excavation based on 1m2 grids, excavating down in columns at 25cm increments</a:t>
            </a:r>
          </a:p>
          <a:p>
            <a:pPr marL="171450" indent="-171450">
              <a:buFont typeface="Arial" panose="020B0604020202020204" pitchFamily="34" charset="0"/>
              <a:buChar char="•"/>
            </a:pPr>
            <a:r>
              <a:rPr lang="en-GB" baseline="0" dirty="0" smtClean="0"/>
              <a:t>Each stratum was photographed and recorded</a:t>
            </a:r>
          </a:p>
          <a:p>
            <a:pPr marL="171450" indent="-171450">
              <a:buFont typeface="Arial" panose="020B0604020202020204" pitchFamily="34" charset="0"/>
              <a:buChar char="•"/>
            </a:pPr>
            <a:r>
              <a:rPr lang="en-GB" baseline="0" dirty="0" smtClean="0"/>
              <a:t>Any salvaged artefacts were recorded following established methodologies, before removal for treatment or conservation</a:t>
            </a:r>
          </a:p>
        </p:txBody>
      </p:sp>
      <p:sp>
        <p:nvSpPr>
          <p:cNvPr id="4" name="Slide Number Placeholder 3"/>
          <p:cNvSpPr>
            <a:spLocks noGrp="1"/>
          </p:cNvSpPr>
          <p:nvPr>
            <p:ph type="sldNum" sz="quarter" idx="10"/>
          </p:nvPr>
        </p:nvSpPr>
        <p:spPr/>
        <p:txBody>
          <a:bodyPr/>
          <a:lstStyle/>
          <a:p>
            <a:fld id="{671880E0-F5F1-4298-A4B2-1825A3CD4419}" type="slidenum">
              <a:rPr lang="en-GB" smtClean="0"/>
              <a:t>28</a:t>
            </a:fld>
            <a:endParaRPr lang="en-GB" dirty="0"/>
          </a:p>
        </p:txBody>
      </p:sp>
    </p:spTree>
    <p:extLst>
      <p:ext uri="{BB962C8B-B14F-4D97-AF65-F5344CB8AC3E}">
        <p14:creationId xmlns:p14="http://schemas.microsoft.com/office/powerpoint/2010/main" val="4087251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a:t>
            </a:r>
            <a:r>
              <a:rPr lang="en-GB" baseline="0" dirty="0" smtClean="0"/>
              <a:t> formulated decision trees to help us decide which salvaged materials we should keep, and which we could dispose of.</a:t>
            </a:r>
          </a:p>
          <a:p>
            <a:pPr marL="171450" indent="-171450">
              <a:buFont typeface="Arial" panose="020B0604020202020204" pitchFamily="34" charset="0"/>
              <a:buChar char="•"/>
            </a:pPr>
            <a:r>
              <a:rPr lang="en-GB" baseline="0" dirty="0" smtClean="0"/>
              <a:t>Separate trees were developed for each media: paper and books, metalwork, glass, </a:t>
            </a:r>
            <a:r>
              <a:rPr lang="en-GB" baseline="0" dirty="0" err="1" smtClean="0"/>
              <a:t>etc</a:t>
            </a:r>
            <a:endParaRPr lang="en-GB" baseline="0" dirty="0" smtClean="0"/>
          </a:p>
          <a:p>
            <a:pPr marL="171450" indent="-171450">
              <a:buFont typeface="Arial" panose="020B0604020202020204" pitchFamily="34" charset="0"/>
              <a:buChar char="•"/>
            </a:pPr>
            <a:r>
              <a:rPr lang="en-GB" baseline="0" dirty="0" smtClean="0"/>
              <a:t>These trees were reviewed and approved by </a:t>
            </a:r>
            <a:r>
              <a:rPr lang="en-GB" baseline="0" dirty="0" smtClean="0"/>
              <a:t>colleagues Museums </a:t>
            </a:r>
            <a:r>
              <a:rPr lang="en-GB" baseline="0" dirty="0" smtClean="0"/>
              <a:t>and Galleries </a:t>
            </a:r>
            <a:r>
              <a:rPr lang="en-GB" baseline="0" dirty="0" smtClean="0"/>
              <a:t>Scotland</a:t>
            </a:r>
          </a:p>
          <a:p>
            <a:pPr marL="171450" indent="-171450">
              <a:buFont typeface="Arial" panose="020B0604020202020204" pitchFamily="34" charset="0"/>
              <a:buChar char="•"/>
            </a:pPr>
            <a:r>
              <a:rPr lang="en-GB" baseline="0" dirty="0" smtClean="0"/>
              <a:t>Having these guidelines meant that our decisions were consistent across individuals, but also totally transparent and accountable</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29</a:t>
            </a:fld>
            <a:endParaRPr lang="en-GB" dirty="0"/>
          </a:p>
        </p:txBody>
      </p:sp>
    </p:spTree>
    <p:extLst>
      <p:ext uri="{BB962C8B-B14F-4D97-AF65-F5344CB8AC3E}">
        <p14:creationId xmlns:p14="http://schemas.microsoft.com/office/powerpoint/2010/main" val="1492870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altLang="en-US" dirty="0" smtClean="0"/>
              <a:t>On the 23rd of May 2014, </a:t>
            </a:r>
            <a:r>
              <a:rPr lang="en-GB" altLang="en-US" dirty="0" smtClean="0"/>
              <a:t>the Fire-King struck</a:t>
            </a:r>
            <a:r>
              <a:rPr lang="en-GB" altLang="en-US" baseline="0" dirty="0" smtClean="0"/>
              <a:t> </a:t>
            </a:r>
            <a:r>
              <a:rPr lang="en-GB" altLang="en-US" dirty="0" smtClean="0"/>
              <a:t>the </a:t>
            </a:r>
            <a:r>
              <a:rPr lang="en-GB" altLang="en-US" dirty="0" smtClean="0"/>
              <a:t>Glasgow School of </a:t>
            </a:r>
            <a:r>
              <a:rPr lang="en-GB" altLang="en-US" dirty="0" smtClean="0"/>
              <a:t>Art and </a:t>
            </a:r>
            <a:r>
              <a:rPr lang="en-GB" altLang="en-US" dirty="0" smtClean="0"/>
              <a:t>totally</a:t>
            </a:r>
            <a:r>
              <a:rPr lang="en-GB" altLang="en-US" baseline="0" dirty="0" smtClean="0"/>
              <a:t> </a:t>
            </a:r>
            <a:r>
              <a:rPr lang="en-GB" altLang="en-US" dirty="0" smtClean="0"/>
              <a:t>destroyed the world-famous Mackintosh Library and its important historical collections. </a:t>
            </a:r>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en-GB" sz="1200" kern="1200" dirty="0" smtClean="0">
                <a:solidFill>
                  <a:schemeClr val="tx1"/>
                </a:solidFill>
                <a:effectLst/>
                <a:latin typeface="+mn-lt"/>
                <a:ea typeface="+mn-ea"/>
                <a:cs typeface="+mn-cs"/>
              </a:rPr>
              <a:t>The devastating fire was widely reported and discussed at the time, and continues to feature prominently as the School moves from a period of rescue and salvage to a period of rebirth and reconstruction</a:t>
            </a:r>
          </a:p>
          <a:p>
            <a:pPr marL="171450" marR="0" lvl="0" indent="-171450" algn="l" defTabSz="914400" rtl="0" eaLnBrk="1" fontAlgn="auto" latinLnBrk="0" hangingPunct="1">
              <a:lnSpc>
                <a:spcPct val="100000"/>
              </a:lnSpc>
              <a:spcBef>
                <a:spcPct val="0"/>
              </a:spcBef>
              <a:spcAft>
                <a:spcPts val="0"/>
              </a:spcAft>
              <a:buClrTx/>
              <a:buSzTx/>
              <a:buFontTx/>
              <a:buChar char="•"/>
              <a:tabLst/>
              <a:defRPr/>
            </a:pPr>
            <a:r>
              <a:rPr lang="en-GB" altLang="en-US" sz="1200" kern="1200" dirty="0" smtClean="0">
                <a:solidFill>
                  <a:schemeClr val="tx1"/>
                </a:solidFill>
                <a:effectLst/>
                <a:latin typeface="+mn-lt"/>
                <a:ea typeface="+mn-ea"/>
                <a:cs typeface="+mn-cs"/>
              </a:rPr>
              <a:t>For</a:t>
            </a:r>
            <a:r>
              <a:rPr lang="en-GB" altLang="en-US" sz="1200" kern="1200" baseline="0" dirty="0" smtClean="0">
                <a:solidFill>
                  <a:schemeClr val="tx1"/>
                </a:solidFill>
                <a:effectLst/>
                <a:latin typeface="+mn-lt"/>
                <a:ea typeface="+mn-ea"/>
                <a:cs typeface="+mn-cs"/>
              </a:rPr>
              <a:t> those of you who never had the opportunity to visit the library in person, or who know of it only fleetingly, I will try to describe its significance</a:t>
            </a:r>
            <a:endParaRPr lang="en-GB" altLang="en-US" dirty="0" smtClean="0"/>
          </a:p>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altLang="en-US" dirty="0" smtClean="0"/>
              <a:t>The</a:t>
            </a:r>
            <a:r>
              <a:rPr lang="en-GB" altLang="en-US" baseline="0" dirty="0" smtClean="0"/>
              <a:t> library </a:t>
            </a:r>
            <a:r>
              <a:rPr lang="en-GB" altLang="en-US" dirty="0" smtClean="0"/>
              <a:t>was generally accepted as one of the finest Art Nouveau interiors internationally,</a:t>
            </a:r>
            <a:r>
              <a:rPr lang="en-GB" altLang="en-US" baseline="0" dirty="0" smtClean="0"/>
              <a:t> and a</a:t>
            </a:r>
            <a:r>
              <a:rPr lang="en-GB" altLang="en-US" dirty="0" smtClean="0"/>
              <a:t>ny visitor to the space could not help but be moved by its architectural and aesthetic beauty...</a:t>
            </a:r>
          </a:p>
        </p:txBody>
      </p:sp>
      <p:sp>
        <p:nvSpPr>
          <p:cNvPr id="4" name="Slide Number Placeholder 3"/>
          <p:cNvSpPr>
            <a:spLocks noGrp="1"/>
          </p:cNvSpPr>
          <p:nvPr>
            <p:ph type="sldNum" sz="quarter" idx="10"/>
          </p:nvPr>
        </p:nvSpPr>
        <p:spPr/>
        <p:txBody>
          <a:bodyPr/>
          <a:lstStyle/>
          <a:p>
            <a:fld id="{671880E0-F5F1-4298-A4B2-1825A3CD4419}" type="slidenum">
              <a:rPr lang="en-GB" smtClean="0"/>
              <a:t>3</a:t>
            </a:fld>
            <a:endParaRPr lang="en-GB" dirty="0"/>
          </a:p>
        </p:txBody>
      </p:sp>
    </p:spTree>
    <p:extLst>
      <p:ext uri="{BB962C8B-B14F-4D97-AF65-F5344CB8AC3E}">
        <p14:creationId xmlns:p14="http://schemas.microsoft.com/office/powerpoint/2010/main" val="30238055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Here you can see just a small percentage</a:t>
            </a:r>
            <a:r>
              <a:rPr lang="en-GB" baseline="0" dirty="0" smtClean="0"/>
              <a:t> of the 10,000 books that were hitherto housed in the library, awaiting disposal/retention assessment</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30</a:t>
            </a:fld>
            <a:endParaRPr lang="en-GB" dirty="0"/>
          </a:p>
        </p:txBody>
      </p:sp>
    </p:spTree>
    <p:extLst>
      <p:ext uri="{BB962C8B-B14F-4D97-AF65-F5344CB8AC3E}">
        <p14:creationId xmlns:p14="http://schemas.microsoft.com/office/powerpoint/2010/main" val="79278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Perhaps</a:t>
            </a:r>
            <a:r>
              <a:rPr lang="en-GB" baseline="0" dirty="0" smtClean="0"/>
              <a:t> surprisingly s</a:t>
            </a:r>
            <a:r>
              <a:rPr lang="en-GB" dirty="0" smtClean="0"/>
              <a:t>ome </a:t>
            </a:r>
            <a:r>
              <a:rPr lang="en-GB" dirty="0" smtClean="0"/>
              <a:t>books</a:t>
            </a:r>
            <a:r>
              <a:rPr lang="en-GB" baseline="0" dirty="0" smtClean="0"/>
              <a:t> survived better than others, depending on where they were situated, the amount of oxygen available to the fire, whether they were tightly or loosely packed on the shelves, and whether debris fell on top of them from above</a:t>
            </a:r>
          </a:p>
          <a:p>
            <a:pPr marL="171450" indent="-171450">
              <a:buFont typeface="Arial" panose="020B0604020202020204" pitchFamily="34" charset="0"/>
              <a:buChar char="•"/>
            </a:pPr>
            <a:r>
              <a:rPr lang="en-GB" baseline="0" dirty="0" smtClean="0"/>
              <a:t>81 rare </a:t>
            </a:r>
            <a:r>
              <a:rPr lang="en-GB" baseline="0" dirty="0" smtClean="0"/>
              <a:t>books, from a pre-fire collection of 10,000, </a:t>
            </a:r>
            <a:r>
              <a:rPr lang="en-GB" baseline="0" dirty="0" smtClean="0"/>
              <a:t>were salvaged and subsequently sent for deep freeze with Harwell’s</a:t>
            </a:r>
          </a:p>
          <a:p>
            <a:pPr marL="171450" indent="-171450">
              <a:buFont typeface="Arial" panose="020B0604020202020204" pitchFamily="34" charset="0"/>
              <a:buChar char="•"/>
            </a:pPr>
            <a:r>
              <a:rPr lang="en-GB" baseline="0" dirty="0" smtClean="0"/>
              <a:t>Although the books themselves were sometimes difficult to identify immediately, our barcodes (which we use as distinguishing marks) were nearly always complete, which enabled us very quickly to put a title to each volume</a:t>
            </a:r>
          </a:p>
          <a:p>
            <a:pPr marL="171450" indent="-171450">
              <a:buFont typeface="Arial" panose="020B0604020202020204" pitchFamily="34" charset="0"/>
              <a:buChar char="•"/>
            </a:pPr>
            <a:r>
              <a:rPr lang="en-GB" baseline="0" dirty="0" smtClean="0"/>
              <a:t>In subsequent months we undertook a cost/benefit analysis for each volume, taking into account replacement costs on the open market, to decide which books to conserve and which to source anew</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31</a:t>
            </a:fld>
            <a:endParaRPr lang="en-GB" dirty="0"/>
          </a:p>
        </p:txBody>
      </p:sp>
    </p:spTree>
    <p:extLst>
      <p:ext uri="{BB962C8B-B14F-4D97-AF65-F5344CB8AC3E}">
        <p14:creationId xmlns:p14="http://schemas.microsoft.com/office/powerpoint/2010/main" val="4365767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baseline="0" dirty="0" smtClean="0">
                <a:solidFill>
                  <a:schemeClr val="tx1"/>
                </a:solidFill>
                <a:effectLst/>
                <a:latin typeface="+mn-lt"/>
                <a:ea typeface="+mn-ea"/>
                <a:cs typeface="+mn-cs"/>
              </a:rPr>
              <a:t>It is undeniable however that we </a:t>
            </a:r>
            <a:r>
              <a:rPr lang="en-GB" sz="1200" i="0" kern="1200" baseline="0" dirty="0" smtClean="0">
                <a:solidFill>
                  <a:schemeClr val="tx1"/>
                </a:solidFill>
                <a:effectLst/>
                <a:latin typeface="+mn-lt"/>
                <a:ea typeface="+mn-ea"/>
                <a:cs typeface="+mn-cs"/>
              </a:rPr>
              <a:t>lost </a:t>
            </a:r>
            <a:r>
              <a:rPr lang="en-GB" sz="1200" i="0" kern="1200" dirty="0" smtClean="0">
                <a:solidFill>
                  <a:schemeClr val="tx1"/>
                </a:solidFill>
                <a:effectLst/>
                <a:latin typeface="+mn-lt"/>
                <a:ea typeface="+mn-ea"/>
                <a:cs typeface="+mn-cs"/>
              </a:rPr>
              <a:t>a significant proportion of the School's Foundation Collections, which</a:t>
            </a:r>
            <a:r>
              <a:rPr lang="en-GB" sz="1200" i="0" kern="1200" baseline="0" dirty="0" smtClean="0">
                <a:solidFill>
                  <a:schemeClr val="tx1"/>
                </a:solidFill>
                <a:effectLst/>
                <a:latin typeface="+mn-lt"/>
                <a:ea typeface="+mn-ea"/>
                <a:cs typeface="+mn-cs"/>
              </a:rPr>
              <a:t> came to us from the then South Kensington Museum under the South Kensington system of arts education…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i="0" kern="1200" baseline="0" dirty="0" smtClean="0">
                <a:solidFill>
                  <a:schemeClr val="tx1"/>
                </a:solidFill>
                <a:effectLst/>
                <a:latin typeface="+mn-lt"/>
                <a:ea typeface="+mn-ea"/>
                <a:cs typeface="+mn-cs"/>
              </a:rPr>
              <a:t>This obviously constitutes a great loss to the School’s institutional history</a:t>
            </a:r>
            <a:endParaRPr lang="en-GB" sz="120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32</a:t>
            </a:fld>
            <a:endParaRPr lang="en-GB" dirty="0"/>
          </a:p>
        </p:txBody>
      </p:sp>
    </p:spTree>
    <p:extLst>
      <p:ext uri="{BB962C8B-B14F-4D97-AF65-F5344CB8AC3E}">
        <p14:creationId xmlns:p14="http://schemas.microsoft.com/office/powerpoint/2010/main" val="4527728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did</a:t>
            </a:r>
            <a:r>
              <a:rPr lang="en-GB" baseline="0" dirty="0" smtClean="0"/>
              <a:t> however </a:t>
            </a:r>
            <a:r>
              <a:rPr lang="en-GB" dirty="0" smtClean="0"/>
              <a:t>have some miraculous survivors, such as this 19</a:t>
            </a:r>
            <a:r>
              <a:rPr lang="en-GB" baseline="30000" dirty="0" smtClean="0"/>
              <a:t>th</a:t>
            </a:r>
            <a:r>
              <a:rPr lang="en-GB" dirty="0" smtClean="0"/>
              <a:t> century photographic volume of topographical views of Japan, complete in</a:t>
            </a:r>
            <a:r>
              <a:rPr lang="en-GB" baseline="0" dirty="0" smtClean="0"/>
              <a:t> its original silk covers.</a:t>
            </a:r>
          </a:p>
          <a:p>
            <a:pPr marL="171450" indent="-171450">
              <a:buFont typeface="Arial" panose="020B0604020202020204" pitchFamily="34" charset="0"/>
              <a:buChar char="•"/>
            </a:pPr>
            <a:r>
              <a:rPr lang="en-GB" baseline="0" dirty="0" smtClean="0"/>
              <a:t>Our conservation approach has been to stabilise but retain evidence of the fire and its damage, viewing this as an important part of a volume’s history</a:t>
            </a:r>
          </a:p>
          <a:p>
            <a:pPr marL="171450" indent="-171450">
              <a:buFont typeface="Arial" panose="020B0604020202020204" pitchFamily="34" charset="0"/>
              <a:buChar char="•"/>
            </a:pPr>
            <a:r>
              <a:rPr lang="en-GB" baseline="0" dirty="0" smtClean="0"/>
              <a:t>This reflects the teaching and research methodologies of the School, in which emphasis is placed upon object analysis and materiality</a:t>
            </a:r>
          </a:p>
          <a:p>
            <a:pPr marL="171450" indent="-171450">
              <a:buFont typeface="Arial" panose="020B0604020202020204" pitchFamily="34" charset="0"/>
              <a:buChar char="•"/>
            </a:pPr>
            <a:r>
              <a:rPr lang="en-GB" baseline="0" dirty="0" smtClean="0"/>
              <a:t>Indeed, one of our PhD candidates has now chosen to base her thesis on the phenomenological qualities of these salvaged </a:t>
            </a:r>
            <a:r>
              <a:rPr lang="en-GB" baseline="0" dirty="0" smtClean="0"/>
              <a:t>volumes and how they can act as a crucible for new artistic responses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33</a:t>
            </a:fld>
            <a:endParaRPr lang="en-GB" dirty="0"/>
          </a:p>
        </p:txBody>
      </p:sp>
    </p:spTree>
    <p:extLst>
      <p:ext uri="{BB962C8B-B14F-4D97-AF65-F5344CB8AC3E}">
        <p14:creationId xmlns:p14="http://schemas.microsoft.com/office/powerpoint/2010/main" val="1165019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One of the areas</a:t>
            </a:r>
            <a:r>
              <a:rPr lang="en-GB" baseline="0" dirty="0" smtClean="0"/>
              <a:t> our disaster plans failed to touch upon adequately was social media</a:t>
            </a:r>
            <a:endParaRPr lang="en-GB" dirty="0" smtClean="0"/>
          </a:p>
          <a:p>
            <a:pPr marL="171450" indent="-171450">
              <a:buFont typeface="Arial" panose="020B0604020202020204" pitchFamily="34" charset="0"/>
              <a:buChar char="•"/>
            </a:pPr>
            <a:r>
              <a:rPr lang="en-GB" dirty="0" smtClean="0"/>
              <a:t>In the immediate aftermath of the fire, </a:t>
            </a:r>
            <a:r>
              <a:rPr lang="en-GB" baseline="0" dirty="0" smtClean="0"/>
              <a:t>we were particularly struck by the importance and pressures of these communication channels</a:t>
            </a:r>
          </a:p>
          <a:p>
            <a:pPr marL="171450" indent="-171450">
              <a:buFont typeface="Arial" panose="020B0604020202020204" pitchFamily="34" charset="0"/>
              <a:buChar char="•"/>
            </a:pPr>
            <a:r>
              <a:rPr lang="en-GB" baseline="0" dirty="0" smtClean="0"/>
              <a:t>It is telling perhaps, that most disaster planning documents fail to mention the extent to which your staff may be inundated with offers of support, guidance from others, or questions from the public via Twitter, Facebook and the other social media your institution may employ</a:t>
            </a:r>
          </a:p>
          <a:p>
            <a:pPr marL="171450" indent="-171450">
              <a:buFont typeface="Arial" panose="020B0604020202020204" pitchFamily="34" charset="0"/>
              <a:buChar char="•"/>
            </a:pPr>
            <a:r>
              <a:rPr lang="en-GB" baseline="0" dirty="0" smtClean="0"/>
              <a:t>In our experience, it is really important to think now about who you would designate to this role, particularly if your institution is high-profile</a:t>
            </a:r>
          </a:p>
          <a:p>
            <a:pPr marL="171450" indent="-171450">
              <a:buFont typeface="Arial" panose="020B0604020202020204" pitchFamily="34" charset="0"/>
              <a:buChar char="•"/>
            </a:pPr>
            <a:r>
              <a:rPr lang="en-GB" baseline="0" dirty="0" smtClean="0"/>
              <a:t>This person will need an understanding of the subtle etiquettes of social media and press relations, as you will need to be able to trust them to fly solo</a:t>
            </a:r>
          </a:p>
          <a:p>
            <a:pPr marL="171450" indent="-171450">
              <a:buFont typeface="Arial" panose="020B0604020202020204" pitchFamily="34" charset="0"/>
              <a:buChar char="•"/>
            </a:pPr>
            <a:r>
              <a:rPr lang="en-GB" baseline="0" dirty="0" smtClean="0"/>
              <a:t>The relationships you are able to cultivate over social media at this point will pay huge dividends for you later on</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34</a:t>
            </a:fld>
            <a:endParaRPr lang="en-GB" dirty="0"/>
          </a:p>
        </p:txBody>
      </p:sp>
    </p:spTree>
    <p:extLst>
      <p:ext uri="{BB962C8B-B14F-4D97-AF65-F5344CB8AC3E}">
        <p14:creationId xmlns:p14="http://schemas.microsoft.com/office/powerpoint/2010/main" val="1031462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smtClean="0"/>
              <a:t>We received significant offers of donations to our library and, keen to capitalise on this good will, we recognised that it provided an opportunity for us to begin to rebuild our lost collections very quickly</a:t>
            </a:r>
          </a:p>
          <a:p>
            <a:pPr marL="171450" indent="-171450">
              <a:buFont typeface="Arial" panose="020B0604020202020204" pitchFamily="34" charset="0"/>
              <a:buChar char="•"/>
            </a:pPr>
            <a:r>
              <a:rPr lang="en-GB" baseline="0" dirty="0" smtClean="0"/>
              <a:t>We were also aware however that we had lost a significant proportion of our storage space, and that any rebuild needed to be highly focused</a:t>
            </a:r>
          </a:p>
          <a:p>
            <a:pPr marL="171450" indent="-171450">
              <a:buFont typeface="Arial" panose="020B0604020202020204" pitchFamily="34" charset="0"/>
              <a:buChar char="•"/>
            </a:pPr>
            <a:r>
              <a:rPr lang="en-GB" dirty="0" smtClean="0"/>
              <a:t>We</a:t>
            </a:r>
            <a:r>
              <a:rPr lang="en-GB" baseline="0" dirty="0" smtClean="0"/>
              <a:t> therefore decided to</a:t>
            </a:r>
            <a:r>
              <a:rPr lang="en-GB" dirty="0" smtClean="0"/>
              <a:t> pursue a targeted rebuild, tightly aligned to both the illustrious history and future direction of the Glasgow School of Art. </a:t>
            </a:r>
          </a:p>
          <a:p>
            <a:pPr marL="171450" indent="-171450">
              <a:buFont typeface="Arial" panose="020B0604020202020204" pitchFamily="34" charset="0"/>
              <a:buChar char="•"/>
            </a:pPr>
            <a:r>
              <a:rPr lang="en-GB" dirty="0" smtClean="0"/>
              <a:t>You will find that you receive many offers</a:t>
            </a:r>
            <a:r>
              <a:rPr lang="en-GB" baseline="0" dirty="0" smtClean="0"/>
              <a:t> of books, even whole libraries, that you just cannot accept, and will need to employ tact and diplomacy in rejecting these offers</a:t>
            </a:r>
          </a:p>
          <a:p>
            <a:pPr marL="171450" indent="-171450">
              <a:buFont typeface="Arial" panose="020B0604020202020204" pitchFamily="34" charset="0"/>
              <a:buChar char="•"/>
            </a:pPr>
            <a:r>
              <a:rPr lang="en-GB" baseline="0" dirty="0" smtClean="0"/>
              <a:t>It is imperative to understand where </a:t>
            </a:r>
            <a:r>
              <a:rPr lang="en-GB" baseline="0" dirty="0" smtClean="0"/>
              <a:t>your </a:t>
            </a:r>
            <a:r>
              <a:rPr lang="en-GB" baseline="0" dirty="0" smtClean="0"/>
              <a:t>strategic objectives lie, both as an institution and a department</a:t>
            </a:r>
          </a:p>
          <a:p>
            <a:pPr marL="171450" indent="-171450">
              <a:buFont typeface="Arial" panose="020B0604020202020204" pitchFamily="34" charset="0"/>
              <a:buChar char="•"/>
            </a:pPr>
            <a:r>
              <a:rPr lang="en-GB" baseline="0" dirty="0" smtClean="0"/>
              <a:t>This </a:t>
            </a:r>
            <a:r>
              <a:rPr lang="en-GB" baseline="0" dirty="0" err="1" smtClean="0"/>
              <a:t>strategising</a:t>
            </a:r>
            <a:r>
              <a:rPr lang="en-GB" baseline="0" dirty="0" smtClean="0"/>
              <a:t> can in fact be done now, so that you are prepared if a disaster were to strike.</a:t>
            </a:r>
            <a:endParaRPr lang="en-GB"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Once we were</a:t>
            </a:r>
            <a:r>
              <a:rPr lang="en-GB" dirty="0" smtClean="0"/>
              <a:t> clear in only seeking very specific titles that hold particular relevance to our history, our alumni, and our learning, teaching and research activities...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We</a:t>
            </a:r>
            <a:r>
              <a:rPr lang="en-GB" baseline="0" dirty="0" smtClean="0"/>
              <a:t> published a wants list of about 700 titles on our website, and publicised this list widely to academic mailing lists, library communities, and other institutions</a:t>
            </a:r>
            <a:endParaRPr lang="en-GB" dirty="0" smtClean="0"/>
          </a:p>
          <a:p>
            <a:pPr marL="171450" indent="-171450">
              <a:buFont typeface="Arial" panose="020B0604020202020204" pitchFamily="34" charset="0"/>
              <a:buChar char="•"/>
            </a:pPr>
            <a:r>
              <a:rPr lang="en-GB" dirty="0" smtClean="0"/>
              <a:t>We could then refer potential donors</a:t>
            </a:r>
            <a:r>
              <a:rPr lang="en-GB" baseline="0" dirty="0" smtClean="0"/>
              <a:t> to this list and solicit only those donations that were key to us</a:t>
            </a:r>
          </a:p>
          <a:p>
            <a:pPr marL="171450" indent="-171450">
              <a:buFont typeface="Arial" panose="020B0604020202020204" pitchFamily="34" charset="0"/>
              <a:buChar char="•"/>
            </a:pPr>
            <a:r>
              <a:rPr lang="en-GB" baseline="0" dirty="0" smtClean="0"/>
              <a:t>To date, this approach has proved very successful, and we were able to replace 22% of our priority volumes in the first 3 months after the fire</a:t>
            </a:r>
          </a:p>
          <a:p>
            <a:pPr marL="171450" indent="-171450">
              <a:buFont typeface="Arial" panose="020B0604020202020204" pitchFamily="34" charset="0"/>
              <a:buChar char="•"/>
            </a:pPr>
            <a:endParaRPr lang="en-GB" baseline="0" dirty="0" smtClean="0"/>
          </a:p>
          <a:p>
            <a:pPr marL="171450" indent="-171450">
              <a:buFont typeface="Arial" panose="020B0604020202020204" pitchFamily="34" charset="0"/>
              <a:buChar char="•"/>
            </a:pPr>
            <a:r>
              <a:rPr lang="en-GB" baseline="0" dirty="0" smtClean="0"/>
              <a:t>Key to our ability to do this was that our library catalogue was complete – we had excellent computer-readable records for every single item we held</a:t>
            </a:r>
          </a:p>
          <a:p>
            <a:pPr marL="171450" indent="-171450">
              <a:buFont typeface="Arial" panose="020B0604020202020204" pitchFamily="34" charset="0"/>
              <a:buChar char="•"/>
            </a:pPr>
            <a:r>
              <a:rPr lang="en-GB" baseline="0" dirty="0" smtClean="0"/>
              <a:t>Our task would have been infinitely more difficult had we not possessed the ability to interrogate our catalogue so completely and had we not had such in-depth knowledge of our collection as a totality</a:t>
            </a:r>
          </a:p>
          <a:p>
            <a:pPr marL="171450" indent="-171450">
              <a:buFont typeface="Arial" panose="020B0604020202020204" pitchFamily="34" charset="0"/>
              <a:buChar char="•"/>
            </a:pPr>
            <a:r>
              <a:rPr lang="en-GB" baseline="0" dirty="0" smtClean="0"/>
              <a:t>Within just a few days of the fire we had a complete list of every single item that was lost from the library</a:t>
            </a:r>
          </a:p>
          <a:p>
            <a:pPr marL="171450" indent="-171450">
              <a:buFont typeface="Arial" panose="020B0604020202020204" pitchFamily="34" charset="0"/>
              <a:buChar char="•"/>
            </a:pPr>
            <a:r>
              <a:rPr lang="en-GB" baseline="0" dirty="0" smtClean="0"/>
              <a:t>One of the lessons we have taken from our experience, is that in fact this list of priority replacements could have been prepared in advance of a disaster occurring, as part of our general preparedness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35</a:t>
            </a:fld>
            <a:endParaRPr lang="en-GB" dirty="0"/>
          </a:p>
        </p:txBody>
      </p:sp>
    </p:spTree>
    <p:extLst>
      <p:ext uri="{BB962C8B-B14F-4D97-AF65-F5344CB8AC3E}">
        <p14:creationId xmlns:p14="http://schemas.microsoft.com/office/powerpoint/2010/main" val="2437818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We have also worked</a:t>
            </a:r>
            <a:r>
              <a:rPr lang="en-GB" baseline="0" dirty="0" smtClean="0"/>
              <a:t> closely with our colleagues in the Press Office, to publicise our collections-rebuild campaign and to mark successful milestones</a:t>
            </a:r>
          </a:p>
          <a:p>
            <a:pPr marL="171450" indent="-171450">
              <a:buFont typeface="Arial" panose="020B0604020202020204" pitchFamily="34" charset="0"/>
              <a:buChar char="•"/>
            </a:pPr>
            <a:r>
              <a:rPr lang="en-GB" baseline="0" dirty="0" smtClean="0"/>
              <a:t>This article on the left appeared in The Herald on 15 September 2014 to celebrate our receiving 22% of our priority volumes in just 3 months</a:t>
            </a:r>
          </a:p>
          <a:p>
            <a:pPr marL="171450" indent="-171450">
              <a:buFont typeface="Arial" panose="020B0604020202020204" pitchFamily="34" charset="0"/>
              <a:buChar char="•"/>
            </a:pPr>
            <a:r>
              <a:rPr lang="en-GB" baseline="0" dirty="0" smtClean="0"/>
              <a:t>We’ve also enjoyed coverage in The </a:t>
            </a:r>
            <a:r>
              <a:rPr lang="en-GB" baseline="0" dirty="0" smtClean="0"/>
              <a:t>Times </a:t>
            </a:r>
            <a:r>
              <a:rPr lang="en-GB" baseline="0" dirty="0" smtClean="0"/>
              <a:t>BBC News, Telegraph, Design Week, and The Guardian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To the right</a:t>
            </a:r>
            <a:r>
              <a:rPr lang="en-GB" baseline="0" dirty="0" smtClean="0"/>
              <a:t> </a:t>
            </a:r>
            <a:r>
              <a:rPr lang="en-GB" dirty="0" smtClean="0"/>
              <a:t>is my then</a:t>
            </a:r>
            <a:r>
              <a:rPr lang="en-GB" baseline="0" dirty="0" smtClean="0"/>
              <a:t> </a:t>
            </a:r>
            <a:r>
              <a:rPr lang="en-GB" dirty="0" smtClean="0"/>
              <a:t>colleague Jennifer accepting</a:t>
            </a:r>
            <a:r>
              <a:rPr lang="en-GB" baseline="0" dirty="0" smtClean="0"/>
              <a:t> a donation of a rare Glasgow Style binding by former GSA Head of Embroidery Ann Macbeth, kindly </a:t>
            </a:r>
            <a:r>
              <a:rPr lang="en-GB" baseline="0" dirty="0" smtClean="0"/>
              <a:t>purchased on our behalf </a:t>
            </a:r>
            <a:r>
              <a:rPr lang="en-GB" baseline="0" dirty="0" smtClean="0"/>
              <a:t>by the Antiquarian Booksellers’ </a:t>
            </a:r>
            <a:r>
              <a:rPr lang="en-GB" baseline="0" dirty="0" smtClean="0"/>
              <a:t>Association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This, I hasten to add, was achieved at zero cost to the institution, and demonstrates I think what can be achieved through collaboration, outreach and sector engagement.</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36</a:t>
            </a:fld>
            <a:endParaRPr lang="en-GB" dirty="0"/>
          </a:p>
        </p:txBody>
      </p:sp>
    </p:spTree>
    <p:extLst>
      <p:ext uri="{BB962C8B-B14F-4D97-AF65-F5344CB8AC3E}">
        <p14:creationId xmlns:p14="http://schemas.microsoft.com/office/powerpoint/2010/main" val="451201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As befits an art school,</a:t>
            </a:r>
            <a:r>
              <a:rPr lang="en-GB"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responses to the fire have been fearless, experimental and doggedly forward-looking</a:t>
            </a:r>
          </a:p>
          <a:p>
            <a:pPr marL="171450" indent="-171450">
              <a:buFont typeface="Arial" panose="020B0604020202020204" pitchFamily="34" charset="0"/>
              <a:buChar char="•"/>
            </a:pPr>
            <a:r>
              <a:rPr lang="en-GB" sz="1200" kern="1200" baseline="0" dirty="0" smtClean="0">
                <a:solidFill>
                  <a:schemeClr val="tx1"/>
                </a:solidFill>
                <a:effectLst/>
                <a:latin typeface="+mn-lt"/>
                <a:ea typeface="+mn-ea"/>
                <a:cs typeface="+mn-cs"/>
              </a:rPr>
              <a:t>And we </a:t>
            </a:r>
            <a:r>
              <a:rPr lang="en-GB" sz="1200" kern="1200" baseline="0" dirty="0" smtClean="0">
                <a:solidFill>
                  <a:schemeClr val="tx1"/>
                </a:solidFill>
                <a:effectLst/>
                <a:latin typeface="+mn-lt"/>
                <a:ea typeface="+mn-ea"/>
                <a:cs typeface="+mn-cs"/>
              </a:rPr>
              <a:t>have delighted in facilitating many artistic responses to the fire</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Jim </a:t>
            </a:r>
            <a:r>
              <a:rPr lang="en-GB" sz="1200" kern="1200" dirty="0" err="1" smtClean="0">
                <a:solidFill>
                  <a:schemeClr val="tx1"/>
                </a:solidFill>
                <a:effectLst/>
                <a:latin typeface="+mn-lt"/>
                <a:ea typeface="+mn-ea"/>
                <a:cs typeface="+mn-cs"/>
              </a:rPr>
              <a:t>Lambie’s</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Psychedelic Soul Stick #79</a:t>
            </a:r>
            <a:r>
              <a:rPr lang="en-GB" sz="1200" i="0" kern="1200" baseline="0" dirty="0" smtClean="0">
                <a:solidFill>
                  <a:schemeClr val="tx1"/>
                </a:solidFill>
                <a:effectLst/>
                <a:latin typeface="+mn-lt"/>
                <a:ea typeface="+mn-ea"/>
                <a:cs typeface="+mn-cs"/>
              </a:rPr>
              <a:t> incorporates </a:t>
            </a:r>
            <a:r>
              <a:rPr lang="en-GB" sz="1200" kern="1200" dirty="0" smtClean="0">
                <a:solidFill>
                  <a:schemeClr val="tx1"/>
                </a:solidFill>
                <a:effectLst/>
                <a:latin typeface="+mn-lt"/>
                <a:ea typeface="+mn-ea"/>
                <a:cs typeface="+mn-cs"/>
              </a:rPr>
              <a:t>charcoal extracted from the Mackintosh Library’s burnt collections, including</a:t>
            </a:r>
            <a:r>
              <a:rPr lang="en-GB" sz="1200" kern="1200" baseline="0" dirty="0" smtClean="0">
                <a:solidFill>
                  <a:schemeClr val="tx1"/>
                </a:solidFill>
                <a:effectLst/>
                <a:latin typeface="+mn-lt"/>
                <a:ea typeface="+mn-ea"/>
                <a:cs typeface="+mn-cs"/>
              </a:rPr>
              <a:t> remnants of </a:t>
            </a:r>
            <a:r>
              <a:rPr lang="en-GB" sz="1200" kern="1200" baseline="0" dirty="0" err="1" smtClean="0">
                <a:solidFill>
                  <a:schemeClr val="tx1"/>
                </a:solidFill>
                <a:effectLst/>
                <a:latin typeface="+mn-lt"/>
                <a:ea typeface="+mn-ea"/>
                <a:cs typeface="+mn-cs"/>
              </a:rPr>
              <a:t>Muirhead</a:t>
            </a:r>
            <a:r>
              <a:rPr lang="en-GB" sz="1200" kern="1200" baseline="0" dirty="0" smtClean="0">
                <a:solidFill>
                  <a:schemeClr val="tx1"/>
                </a:solidFill>
                <a:effectLst/>
                <a:latin typeface="+mn-lt"/>
                <a:ea typeface="+mn-ea"/>
                <a:cs typeface="+mn-cs"/>
              </a:rPr>
              <a:t> Bone’s </a:t>
            </a:r>
            <a:r>
              <a:rPr lang="en-GB" sz="1200" i="1" kern="1200" baseline="0" dirty="0" smtClean="0">
                <a:solidFill>
                  <a:schemeClr val="tx1"/>
                </a:solidFill>
                <a:effectLst/>
                <a:latin typeface="+mn-lt"/>
                <a:ea typeface="+mn-ea"/>
                <a:cs typeface="+mn-cs"/>
              </a:rPr>
              <a:t>Fifty Drawings of Glasgow </a:t>
            </a:r>
            <a:r>
              <a:rPr lang="en-GB" sz="1200" i="0" kern="1200" baseline="0" dirty="0" smtClean="0">
                <a:solidFill>
                  <a:schemeClr val="tx1"/>
                </a:solidFill>
                <a:effectLst/>
                <a:latin typeface="+mn-lt"/>
                <a:ea typeface="+mn-ea"/>
                <a:cs typeface="+mn-cs"/>
              </a:rPr>
              <a:t>(1911) which poignantly includes etchings of the Mackintosh Library’s </a:t>
            </a:r>
            <a:r>
              <a:rPr lang="en-GB" sz="1200" i="0" kern="1200" baseline="0" dirty="0" smtClean="0">
                <a:solidFill>
                  <a:schemeClr val="tx1"/>
                </a:solidFill>
                <a:effectLst/>
                <a:latin typeface="+mn-lt"/>
                <a:ea typeface="+mn-ea"/>
                <a:cs typeface="+mn-cs"/>
              </a:rPr>
              <a:t>construction in 1909</a:t>
            </a:r>
            <a:endParaRPr lang="en-GB" i="1" dirty="0"/>
          </a:p>
        </p:txBody>
      </p:sp>
      <p:sp>
        <p:nvSpPr>
          <p:cNvPr id="4" name="Slide Number Placeholder 3"/>
          <p:cNvSpPr>
            <a:spLocks noGrp="1"/>
          </p:cNvSpPr>
          <p:nvPr>
            <p:ph type="sldNum" sz="quarter" idx="10"/>
          </p:nvPr>
        </p:nvSpPr>
        <p:spPr/>
        <p:txBody>
          <a:bodyPr/>
          <a:lstStyle/>
          <a:p>
            <a:fld id="{671880E0-F5F1-4298-A4B2-1825A3CD4419}" type="slidenum">
              <a:rPr lang="en-GB" smtClean="0"/>
              <a:t>37</a:t>
            </a:fld>
            <a:endParaRPr lang="en-GB" dirty="0"/>
          </a:p>
        </p:txBody>
      </p:sp>
    </p:spTree>
    <p:extLst>
      <p:ext uri="{BB962C8B-B14F-4D97-AF65-F5344CB8AC3E}">
        <p14:creationId xmlns:p14="http://schemas.microsoft.com/office/powerpoint/2010/main" val="31876859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i="0" dirty="0" smtClean="0"/>
              <a:t>The bookwork </a:t>
            </a:r>
            <a:r>
              <a:rPr lang="en-GB" i="1" dirty="0" smtClean="0"/>
              <a:t>51170</a:t>
            </a:r>
            <a:r>
              <a:rPr lang="en-GB" dirty="0" smtClean="0"/>
              <a:t> by Erin Scott and Kate Loudon</a:t>
            </a:r>
            <a:r>
              <a:rPr lang="en-GB" baseline="0" dirty="0" smtClean="0"/>
              <a:t> references the original library accession number of a volume that was damaged by the fire and disposed of.</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Its images are collected from a men's fashion magazine published in the 1970's, that was stored in the library's mezzanine. The pages had suffered </a:t>
            </a:r>
            <a:r>
              <a:rPr lang="en-GB" sz="1200" kern="1200" dirty="0" smtClean="0">
                <a:solidFill>
                  <a:schemeClr val="tx1"/>
                </a:solidFill>
                <a:effectLst/>
                <a:latin typeface="+mn-lt"/>
                <a:ea typeface="+mn-ea"/>
                <a:cs typeface="+mn-cs"/>
              </a:rPr>
              <a:t>from  both </a:t>
            </a:r>
            <a:r>
              <a:rPr lang="en-GB" sz="1200" kern="1200" dirty="0" smtClean="0">
                <a:solidFill>
                  <a:schemeClr val="tx1"/>
                </a:solidFill>
                <a:effectLst/>
                <a:latin typeface="+mn-lt"/>
                <a:ea typeface="+mn-ea"/>
                <a:cs typeface="+mn-cs"/>
              </a:rPr>
              <a:t>fire and water damage.</a:t>
            </a:r>
          </a:p>
        </p:txBody>
      </p:sp>
      <p:sp>
        <p:nvSpPr>
          <p:cNvPr id="4" name="Slide Number Placeholder 3"/>
          <p:cNvSpPr>
            <a:spLocks noGrp="1"/>
          </p:cNvSpPr>
          <p:nvPr>
            <p:ph type="sldNum" sz="quarter" idx="10"/>
          </p:nvPr>
        </p:nvSpPr>
        <p:spPr/>
        <p:txBody>
          <a:bodyPr/>
          <a:lstStyle/>
          <a:p>
            <a:fld id="{671880E0-F5F1-4298-A4B2-1825A3CD4419}" type="slidenum">
              <a:rPr lang="en-GB" smtClean="0"/>
              <a:t>38</a:t>
            </a:fld>
            <a:endParaRPr lang="en-GB" dirty="0"/>
          </a:p>
        </p:txBody>
      </p:sp>
    </p:spTree>
    <p:extLst>
      <p:ext uri="{BB962C8B-B14F-4D97-AF65-F5344CB8AC3E}">
        <p14:creationId xmlns:p14="http://schemas.microsoft.com/office/powerpoint/2010/main" val="4131723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In Ross </a:t>
            </a:r>
            <a:r>
              <a:rPr lang="en-GB" dirty="0" err="1" smtClean="0"/>
              <a:t>Birrell’s</a:t>
            </a:r>
            <a:r>
              <a:rPr lang="en-GB" dirty="0" smtClean="0"/>
              <a:t> </a:t>
            </a:r>
            <a:r>
              <a:rPr lang="en-GB" i="1" dirty="0" smtClean="0"/>
              <a:t>A Beautiful Living Thing,</a:t>
            </a:r>
            <a:r>
              <a:rPr lang="en-GB" i="1" baseline="0" dirty="0" smtClean="0"/>
              <a:t> </a:t>
            </a:r>
            <a:r>
              <a:rPr lang="en-GB" sz="1200" b="0" i="0" u="none" strike="noStrike" kern="1200" baseline="0" dirty="0" smtClean="0">
                <a:solidFill>
                  <a:schemeClr val="tx1"/>
                </a:solidFill>
                <a:latin typeface="+mn-lt"/>
                <a:ea typeface="+mn-ea"/>
                <a:cs typeface="+mn-cs"/>
              </a:rPr>
              <a:t>a single musician sits within the shell of the damaged library and plays a specially written lament</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Bill Chandler of the RSNO performed the score in late December 2014/early January 2015 inside the ruined library. </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At that time, the fire’s debris was still in situ and this provided a unique temporary acoustic within the space</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The film of the performance begins in silence in the first floor corridor in the west wing, and takes the viewer slowly into the library, revealing an unworldly landscape of burnt fittings and fixture as well as badly charred books and furniture. </a:t>
            </a: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Here the lament </a:t>
            </a:r>
            <a:r>
              <a:rPr lang="en-GB" sz="1200" b="0" i="0" u="none" strike="noStrike" kern="1200" baseline="0" dirty="0" smtClean="0">
                <a:solidFill>
                  <a:schemeClr val="tx1"/>
                </a:solidFill>
                <a:latin typeface="+mn-lt"/>
                <a:ea typeface="+mn-ea"/>
                <a:cs typeface="+mn-cs"/>
              </a:rPr>
              <a:t>begins</a:t>
            </a:r>
            <a:endParaRPr lang="en-GB"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smtClean="0">
                <a:solidFill>
                  <a:schemeClr val="tx1"/>
                </a:solidFill>
                <a:latin typeface="+mn-lt"/>
                <a:ea typeface="+mn-ea"/>
                <a:cs typeface="+mn-cs"/>
              </a:rPr>
              <a:t>Finally, the </a:t>
            </a:r>
            <a:r>
              <a:rPr lang="en-GB" sz="1200" b="0" i="0" u="none" strike="noStrike" kern="1200" baseline="0" dirty="0" smtClean="0">
                <a:solidFill>
                  <a:schemeClr val="tx1"/>
                </a:solidFill>
                <a:latin typeface="+mn-lt"/>
                <a:ea typeface="+mn-ea"/>
                <a:cs typeface="+mn-cs"/>
              </a:rPr>
              <a:t>viewer is finally taken up to the loggia, and at this point the lament builds to a more hopeful tone, where views of the city are revealed in the last light of the day</a:t>
            </a:r>
            <a:r>
              <a:rPr lang="en-GB" sz="1200" b="0" i="0" u="none" strike="noStrike" kern="1200" baseline="0" dirty="0" smtClean="0">
                <a:solidFill>
                  <a:schemeClr val="tx1"/>
                </a:solidFill>
                <a:latin typeface="+mn-lt"/>
                <a:ea typeface="+mn-ea"/>
                <a:cs typeface="+mn-cs"/>
              </a:rPr>
              <a:t>.</a:t>
            </a:r>
            <a:endParaRPr lang="en-GB"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39</a:t>
            </a:fld>
            <a:endParaRPr lang="en-GB" dirty="0"/>
          </a:p>
        </p:txBody>
      </p:sp>
    </p:spTree>
    <p:extLst>
      <p:ext uri="{BB962C8B-B14F-4D97-AF65-F5344CB8AC3E}">
        <p14:creationId xmlns:p14="http://schemas.microsoft.com/office/powerpoint/2010/main" val="397333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aseline="0" dirty="0" smtClean="0"/>
              <a:t>...f</a:t>
            </a:r>
            <a:r>
              <a:rPr lang="en-GB" altLang="en-US" dirty="0" smtClean="0"/>
              <a:t>rom its hand-painted balusters...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a:t>
            </a:fld>
            <a:endParaRPr lang="en-GB" dirty="0"/>
          </a:p>
        </p:txBody>
      </p:sp>
    </p:spTree>
    <p:extLst>
      <p:ext uri="{BB962C8B-B14F-4D97-AF65-F5344CB8AC3E}">
        <p14:creationId xmlns:p14="http://schemas.microsoft.com/office/powerpoint/2010/main" val="13187463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Immediately after the fire there was wide public debate about</a:t>
            </a:r>
            <a:r>
              <a:rPr lang="en-GB" baseline="0" dirty="0" smtClean="0"/>
              <a:t> the future of the Mackintosh building and its </a:t>
            </a:r>
            <a:r>
              <a:rPr lang="en-GB" baseline="0" dirty="0" smtClean="0"/>
              <a:t>spaces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What is clear though is that the School committed very early to restoring the space to Mackintosh’s design as a working library</a:t>
            </a:r>
            <a:endParaRPr lang="en-GB" baseline="0" dirty="0" smtClean="0"/>
          </a:p>
          <a:p>
            <a:pPr marL="171450" indent="-171450">
              <a:buFont typeface="Arial" panose="020B0604020202020204" pitchFamily="34" charset="0"/>
              <a:buChar char="•"/>
            </a:pPr>
            <a:r>
              <a:rPr lang="en-GB" baseline="0" dirty="0" smtClean="0"/>
              <a:t>This has concerned the ethics of restoration, the relationship between the original and the replica, and the avoidance of a ‘</a:t>
            </a:r>
            <a:r>
              <a:rPr lang="en-GB" baseline="0" dirty="0" err="1" smtClean="0"/>
              <a:t>Mockintosh</a:t>
            </a:r>
            <a:r>
              <a:rPr lang="en-GB" baseline="0" dirty="0" smtClean="0"/>
              <a:t>’ aesthetic</a:t>
            </a:r>
          </a:p>
          <a:p>
            <a:pPr marL="171450" indent="-171450">
              <a:buFont typeface="Arial" panose="020B0604020202020204" pitchFamily="34" charset="0"/>
              <a:buChar char="•"/>
            </a:pPr>
            <a:r>
              <a:rPr lang="en-GB" baseline="0" dirty="0" smtClean="0"/>
              <a:t>The debates were lively and </a:t>
            </a:r>
            <a:r>
              <a:rPr lang="en-GB" baseline="0" dirty="0" smtClean="0"/>
              <a:t>stimulating</a:t>
            </a: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40</a:t>
            </a:fld>
            <a:endParaRPr lang="en-GB" dirty="0"/>
          </a:p>
        </p:txBody>
      </p:sp>
    </p:spTree>
    <p:extLst>
      <p:ext uri="{BB962C8B-B14F-4D97-AF65-F5344CB8AC3E}">
        <p14:creationId xmlns:p14="http://schemas.microsoft.com/office/powerpoint/2010/main" val="1330330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a:t>
            </a:r>
            <a:r>
              <a:rPr lang="en-GB" baseline="0" dirty="0" smtClean="0"/>
              <a:t> restoration of the building as whole, and the library in particular, is now fully in train</a:t>
            </a:r>
          </a:p>
          <a:p>
            <a:pPr marL="171450" indent="-171450">
              <a:buFont typeface="Arial" panose="020B0604020202020204" pitchFamily="34" charset="0"/>
              <a:buChar char="•"/>
            </a:pPr>
            <a:r>
              <a:rPr lang="en-GB" baseline="0" dirty="0" smtClean="0"/>
              <a:t>The process has been aided by full LIDAR scanning and digital modelling undertaken by our own in-house experts</a:t>
            </a:r>
          </a:p>
          <a:p>
            <a:pPr marL="171450" indent="-171450">
              <a:buFont typeface="Arial" panose="020B0604020202020204" pitchFamily="34" charset="0"/>
              <a:buChar char="•"/>
            </a:pPr>
            <a:r>
              <a:rPr lang="en-GB" baseline="0" dirty="0" smtClean="0"/>
              <a:t>This enables the restoration architects Page &amp; Park to study the building’s construction in intricate detail</a:t>
            </a:r>
          </a:p>
          <a:p>
            <a:pPr marL="171450" indent="-171450">
              <a:buFont typeface="Arial" panose="020B0604020202020204" pitchFamily="34" charset="0"/>
              <a:buChar char="•"/>
            </a:pPr>
            <a:r>
              <a:rPr lang="en-GB" baseline="0" dirty="0" smtClean="0"/>
              <a:t>Much work has also been undertaken by our Mackintosh Research Fellow, Dr Robyne Calvert, into Mackintosh’s working methods, materials and aesthetics, using primary documents in the School’s archives and other repositories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41</a:t>
            </a:fld>
            <a:endParaRPr lang="en-GB" dirty="0"/>
          </a:p>
        </p:txBody>
      </p:sp>
    </p:spTree>
    <p:extLst>
      <p:ext uri="{BB962C8B-B14F-4D97-AF65-F5344CB8AC3E}">
        <p14:creationId xmlns:p14="http://schemas.microsoft.com/office/powerpoint/2010/main" val="3908849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The restoration</a:t>
            </a:r>
            <a:r>
              <a:rPr lang="en-GB" baseline="0" dirty="0" smtClean="0"/>
              <a:t> ethos is to return the building as much as possible to how Mackintosh’s design would have appeared in 1909, without the modifications and over-paintings that had occurred across a century</a:t>
            </a:r>
          </a:p>
          <a:p>
            <a:pPr marL="171450" indent="-171450">
              <a:buFont typeface="Arial" panose="020B0604020202020204" pitchFamily="34" charset="0"/>
              <a:buChar char="•"/>
            </a:pPr>
            <a:r>
              <a:rPr lang="en-GB" baseline="0" dirty="0" smtClean="0"/>
              <a:t>Recently a life-size mock-up of one of the six library bays was unveiled by our woodworkers Laurence McIntosh of Edinburgh</a:t>
            </a:r>
          </a:p>
          <a:p>
            <a:pPr marL="171450" indent="-171450">
              <a:buFont typeface="Arial" panose="020B0604020202020204" pitchFamily="34" charset="0"/>
              <a:buChar char="•"/>
            </a:pPr>
            <a:r>
              <a:rPr lang="en-GB" baseline="0" dirty="0" smtClean="0"/>
              <a:t>This has enabled them to test out different materials and finishes</a:t>
            </a:r>
          </a:p>
          <a:p>
            <a:pPr marL="171450" indent="-171450">
              <a:buFont typeface="Arial" panose="020B0604020202020204" pitchFamily="34" charset="0"/>
              <a:buChar char="•"/>
            </a:pPr>
            <a:r>
              <a:rPr lang="en-GB" baseline="0" dirty="0" smtClean="0"/>
              <a:t>We now know for example that the wood used was tulipwood and that the 1909 colouration would have been significantly lighter than was latterly the case</a:t>
            </a:r>
          </a:p>
          <a:p>
            <a:pPr marL="171450" indent="-171450">
              <a:buFont typeface="Arial" panose="020B0604020202020204" pitchFamily="34" charset="0"/>
              <a:buChar char="•"/>
            </a:pPr>
            <a:r>
              <a:rPr lang="en-GB" baseline="0" dirty="0" smtClean="0"/>
              <a:t>For the painted scalloped balustrades multiple jigs were created until exactly the right finish was attained</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42</a:t>
            </a:fld>
            <a:endParaRPr lang="en-GB" dirty="0"/>
          </a:p>
        </p:txBody>
      </p:sp>
    </p:spTree>
    <p:extLst>
      <p:ext uri="{BB962C8B-B14F-4D97-AF65-F5344CB8AC3E}">
        <p14:creationId xmlns:p14="http://schemas.microsoft.com/office/powerpoint/2010/main" val="1290460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Much of this process has require the rekindling</a:t>
            </a:r>
            <a:r>
              <a:rPr lang="en-GB" baseline="0" dirty="0" smtClean="0"/>
              <a:t> of traditional skills that are now not as prevalent as in Mackintosh’s day</a:t>
            </a:r>
          </a:p>
          <a:p>
            <a:pPr marL="171450" indent="-171450">
              <a:buFont typeface="Arial" panose="020B0604020202020204" pitchFamily="34" charset="0"/>
              <a:buChar char="•"/>
            </a:pPr>
            <a:r>
              <a:rPr lang="en-GB" baseline="0" dirty="0" smtClean="0"/>
              <a:t>Mackintosh has his pick of skilled fitters, carpenters and joiners, mostly purloined from the nearby shipyards</a:t>
            </a:r>
          </a:p>
          <a:p>
            <a:pPr marL="171450" indent="-171450">
              <a:buFont typeface="Arial" panose="020B0604020202020204" pitchFamily="34" charset="0"/>
              <a:buChar char="•"/>
            </a:pPr>
            <a:r>
              <a:rPr lang="en-GB" baseline="0" dirty="0" smtClean="0"/>
              <a:t>Today we need to look much further for the skills we require</a:t>
            </a:r>
          </a:p>
          <a:p>
            <a:pPr marL="171450" indent="-171450">
              <a:buFont typeface="Arial" panose="020B0604020202020204" pitchFamily="34" charset="0"/>
              <a:buChar char="•"/>
            </a:pPr>
            <a:r>
              <a:rPr lang="en-GB" baseline="0" dirty="0" smtClean="0"/>
              <a:t>To the right stands Martins </a:t>
            </a:r>
            <a:r>
              <a:rPr lang="en-GB" baseline="0" dirty="0" err="1" smtClean="0"/>
              <a:t>Cirulis</a:t>
            </a:r>
            <a:r>
              <a:rPr lang="en-GB" baseline="0" dirty="0" smtClean="0"/>
              <a:t> from Latvia, who was the only person with the right skills to carved the wooden pendants you see below</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43</a:t>
            </a:fld>
            <a:endParaRPr lang="en-GB" dirty="0"/>
          </a:p>
        </p:txBody>
      </p:sp>
    </p:spTree>
    <p:extLst>
      <p:ext uri="{BB962C8B-B14F-4D97-AF65-F5344CB8AC3E}">
        <p14:creationId xmlns:p14="http://schemas.microsoft.com/office/powerpoint/2010/main" val="33236893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Understanding anew the early history of the Mackintosh</a:t>
            </a:r>
            <a:r>
              <a:rPr lang="en-GB" baseline="0" dirty="0" smtClean="0"/>
              <a:t> L</a:t>
            </a:r>
            <a:r>
              <a:rPr lang="en-GB" dirty="0" smtClean="0"/>
              <a:t>ibrary and its collections</a:t>
            </a:r>
            <a:r>
              <a:rPr lang="en-GB" baseline="0" dirty="0" smtClean="0"/>
              <a:t> allow us, today, to reconceptualise the function of that space as we prepare for reoccupation in 2019</a:t>
            </a:r>
          </a:p>
          <a:p>
            <a:pPr marL="171450" indent="-171450">
              <a:buFont typeface="Arial" panose="020B0604020202020204" pitchFamily="34" charset="0"/>
              <a:buChar char="•"/>
            </a:pPr>
            <a:r>
              <a:rPr lang="en-GB" baseline="0" dirty="0" smtClean="0"/>
              <a:t>For the first time, all of the library’s special and rare collections will be relocated to this single space, where they will be significantly more visible and accessible to students and researchers</a:t>
            </a:r>
          </a:p>
          <a:p>
            <a:pPr marL="171450" indent="-171450">
              <a:buFont typeface="Arial" panose="020B0604020202020204" pitchFamily="34" charset="0"/>
              <a:buChar char="•"/>
            </a:pPr>
            <a:r>
              <a:rPr lang="en-GB" baseline="0" dirty="0" smtClean="0"/>
              <a:t>The former bookstore above the library will become a dedicated reading room, where students can request and view items from collections as diverse as artists’ books, 19</a:t>
            </a:r>
            <a:r>
              <a:rPr lang="en-GB" baseline="30000" dirty="0" smtClean="0"/>
              <a:t>th</a:t>
            </a:r>
            <a:r>
              <a:rPr lang="en-GB" baseline="0" dirty="0" smtClean="0"/>
              <a:t> century design folios, and illustrated books</a:t>
            </a:r>
          </a:p>
          <a:p>
            <a:pPr marL="171450" indent="-171450">
              <a:buFont typeface="Arial" panose="020B0604020202020204" pitchFamily="34" charset="0"/>
              <a:buChar char="•"/>
            </a:pPr>
            <a:r>
              <a:rPr lang="en-GB" baseline="0" dirty="0" smtClean="0"/>
              <a:t>Central to the vision for the new library is that is acts as an incubator for new creative practice through exposure to exquisite and unusual collections</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44</a:t>
            </a:fld>
            <a:endParaRPr lang="en-GB" dirty="0"/>
          </a:p>
        </p:txBody>
      </p:sp>
    </p:spTree>
    <p:extLst>
      <p:ext uri="{BB962C8B-B14F-4D97-AF65-F5344CB8AC3E}">
        <p14:creationId xmlns:p14="http://schemas.microsoft.com/office/powerpoint/2010/main" val="6147731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45</a:t>
            </a:fld>
            <a:endParaRPr lang="en-GB" dirty="0"/>
          </a:p>
        </p:txBody>
      </p:sp>
    </p:spTree>
    <p:extLst>
      <p:ext uri="{BB962C8B-B14F-4D97-AF65-F5344CB8AC3E}">
        <p14:creationId xmlns:p14="http://schemas.microsoft.com/office/powerpoint/2010/main" val="332227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baseline="0" dirty="0" smtClean="0"/>
              <a:t>...</a:t>
            </a:r>
            <a:r>
              <a:rPr lang="en-GB" altLang="en-US" dirty="0" smtClean="0"/>
              <a:t>to its pierced wooden pendants...</a:t>
            </a:r>
          </a:p>
        </p:txBody>
      </p:sp>
      <p:sp>
        <p:nvSpPr>
          <p:cNvPr id="4" name="Slide Number Placeholder 3"/>
          <p:cNvSpPr>
            <a:spLocks noGrp="1"/>
          </p:cNvSpPr>
          <p:nvPr>
            <p:ph type="sldNum" sz="quarter" idx="10"/>
          </p:nvPr>
        </p:nvSpPr>
        <p:spPr/>
        <p:txBody>
          <a:bodyPr/>
          <a:lstStyle/>
          <a:p>
            <a:fld id="{671880E0-F5F1-4298-A4B2-1825A3CD4419}" type="slidenum">
              <a:rPr lang="en-GB" smtClean="0"/>
              <a:t>5</a:t>
            </a:fld>
            <a:endParaRPr lang="en-GB" dirty="0"/>
          </a:p>
        </p:txBody>
      </p:sp>
    </p:spTree>
    <p:extLst>
      <p:ext uri="{BB962C8B-B14F-4D97-AF65-F5344CB8AC3E}">
        <p14:creationId xmlns:p14="http://schemas.microsoft.com/office/powerpoint/2010/main" val="687354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altLang="en-US" dirty="0" smtClean="0"/>
              <a:t>...and from its coloured-glass handing lamps...</a:t>
            </a:r>
          </a:p>
        </p:txBody>
      </p:sp>
      <p:sp>
        <p:nvSpPr>
          <p:cNvPr id="4" name="Slide Number Placeholder 3"/>
          <p:cNvSpPr>
            <a:spLocks noGrp="1"/>
          </p:cNvSpPr>
          <p:nvPr>
            <p:ph type="sldNum" sz="quarter" idx="10"/>
          </p:nvPr>
        </p:nvSpPr>
        <p:spPr/>
        <p:txBody>
          <a:bodyPr/>
          <a:lstStyle/>
          <a:p>
            <a:fld id="{671880E0-F5F1-4298-A4B2-1825A3CD4419}" type="slidenum">
              <a:rPr lang="en-GB" smtClean="0"/>
              <a:t>6</a:t>
            </a:fld>
            <a:endParaRPr lang="en-GB" dirty="0"/>
          </a:p>
        </p:txBody>
      </p:sp>
    </p:spTree>
    <p:extLst>
      <p:ext uri="{BB962C8B-B14F-4D97-AF65-F5344CB8AC3E}">
        <p14:creationId xmlns:p14="http://schemas.microsoft.com/office/powerpoint/2010/main" val="178178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t>...to its original tables</a:t>
            </a:r>
            <a:r>
              <a:rPr lang="en-GB" altLang="en-US" baseline="0" dirty="0" smtClean="0"/>
              <a:t> and</a:t>
            </a:r>
            <a:r>
              <a:rPr lang="en-GB" altLang="en-US" dirty="0" smtClean="0"/>
              <a:t> Windsor chairs...</a:t>
            </a:r>
            <a:endParaRPr lang="en-GB"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7</a:t>
            </a:fld>
            <a:endParaRPr lang="en-GB" dirty="0"/>
          </a:p>
        </p:txBody>
      </p:sp>
    </p:spTree>
    <p:extLst>
      <p:ext uri="{BB962C8B-B14F-4D97-AF65-F5344CB8AC3E}">
        <p14:creationId xmlns:p14="http://schemas.microsoft.com/office/powerpoint/2010/main" val="2562171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t>...and periodicals </a:t>
            </a:r>
            <a:r>
              <a:rPr lang="en-GB" altLang="en-US" dirty="0" smtClean="0"/>
              <a:t>desk, which</a:t>
            </a:r>
            <a:r>
              <a:rPr lang="en-GB" altLang="en-US" baseline="0" dirty="0" smtClean="0"/>
              <a:t> formed such an arresting motif in the centre on the library</a:t>
            </a:r>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8</a:t>
            </a:fld>
            <a:endParaRPr lang="en-GB" dirty="0"/>
          </a:p>
        </p:txBody>
      </p:sp>
    </p:spTree>
    <p:extLst>
      <p:ext uri="{BB962C8B-B14F-4D97-AF65-F5344CB8AC3E}">
        <p14:creationId xmlns:p14="http://schemas.microsoft.com/office/powerpoint/2010/main" val="596772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smtClean="0"/>
              <a:t>The</a:t>
            </a:r>
            <a:r>
              <a:rPr lang="en-GB" altLang="en-US" baseline="0" dirty="0" smtClean="0"/>
              <a:t> library</a:t>
            </a:r>
            <a:r>
              <a:rPr lang="en-GB" altLang="en-US" dirty="0" smtClean="0"/>
              <a:t> was designed by architect and former student</a:t>
            </a:r>
            <a:r>
              <a:rPr lang="en-GB" altLang="en-US" baseline="0" dirty="0" smtClean="0"/>
              <a:t> of the school </a:t>
            </a:r>
            <a:r>
              <a:rPr lang="en-GB" altLang="en-US" dirty="0" smtClean="0"/>
              <a:t>Charles Rennie Mackintosh between 1907 and 1909, as part of the second phase of the Art School building</a:t>
            </a:r>
            <a:r>
              <a:rPr lang="en-GB" altLang="en-US" baseline="0" dirty="0" smtClean="0"/>
              <a:t> he had first designed in 1896</a:t>
            </a:r>
            <a:endParaRPr lang="en-GB" altLang="en-US" dirty="0" smtClean="0"/>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9</a:t>
            </a:fld>
            <a:endParaRPr lang="en-GB" dirty="0"/>
          </a:p>
        </p:txBody>
      </p:sp>
    </p:spTree>
    <p:extLst>
      <p:ext uri="{BB962C8B-B14F-4D97-AF65-F5344CB8AC3E}">
        <p14:creationId xmlns:p14="http://schemas.microsoft.com/office/powerpoint/2010/main" val="2291147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12/03/2018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6492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12/03/2018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36609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12/03/2018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79383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12/03/2018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42459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3E6207-CB78-47CC-B165-CACF26CA4D69}" type="datetimeFigureOut">
              <a:rPr lang="en-GB" smtClean="0"/>
              <a:t>12/03/2018</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5687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B3E6207-CB78-47CC-B165-CACF26CA4D69}" type="datetimeFigureOut">
              <a:rPr lang="en-GB" smtClean="0"/>
              <a:t>12/03/2018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78710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B3E6207-CB78-47CC-B165-CACF26CA4D69}" type="datetimeFigureOut">
              <a:rPr lang="en-GB" smtClean="0"/>
              <a:t>12/03/2018</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173264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B3E6207-CB78-47CC-B165-CACF26CA4D69}" type="datetimeFigureOut">
              <a:rPr lang="en-GB" smtClean="0"/>
              <a:t>12/03/2018</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03170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E6207-CB78-47CC-B165-CACF26CA4D69}" type="datetimeFigureOut">
              <a:rPr lang="en-GB" smtClean="0"/>
              <a:t>12/03/2018</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309819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12/03/2018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18266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12/03/2018</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90523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E6207-CB78-47CC-B165-CACF26CA4D69}" type="datetimeFigureOut">
              <a:rPr lang="en-GB" smtClean="0"/>
              <a:t>12/03/2018</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E2714-AE6B-4C5D-A01E-3D7FB029557F}" type="slidenum">
              <a:rPr lang="en-GB" smtClean="0"/>
              <a:t>‹#›</a:t>
            </a:fld>
            <a:endParaRPr lang="en-GB" dirty="0"/>
          </a:p>
        </p:txBody>
      </p:sp>
    </p:spTree>
    <p:extLst>
      <p:ext uri="{BB962C8B-B14F-4D97-AF65-F5344CB8AC3E}">
        <p14:creationId xmlns:p14="http://schemas.microsoft.com/office/powerpoint/2010/main" val="27369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mailto:d.chappell@gsa.ac.uk"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lib.gsa.ac.uk/special-collection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4278094"/>
          </a:xfrm>
          <a:prstGeom prst="rect">
            <a:avLst/>
          </a:prstGeom>
          <a:noFill/>
        </p:spPr>
        <p:txBody>
          <a:bodyPr wrap="square" rtlCol="0">
            <a:spAutoFit/>
          </a:bodyPr>
          <a:lstStyle/>
          <a:p>
            <a:r>
              <a:rPr lang="en-GB" sz="4400" dirty="0"/>
              <a:t>Crestfallen to Phoenix </a:t>
            </a:r>
            <a:r>
              <a:rPr lang="en-GB" sz="4400" dirty="0" smtClean="0"/>
              <a:t>Risen</a:t>
            </a:r>
          </a:p>
          <a:p>
            <a:endParaRPr lang="en-GB" sz="3600" dirty="0" smtClean="0"/>
          </a:p>
          <a:p>
            <a:r>
              <a:rPr lang="en-GB" sz="3600" dirty="0" smtClean="0"/>
              <a:t>Coping </a:t>
            </a:r>
            <a:r>
              <a:rPr lang="en-GB" sz="3600" dirty="0"/>
              <a:t>with Disaster and Recovery at Glasgow School of Art</a:t>
            </a:r>
          </a:p>
          <a:p>
            <a:endParaRPr lang="en-GB" sz="4000" dirty="0"/>
          </a:p>
          <a:p>
            <a:endParaRPr lang="en-GB" sz="4000" dirty="0" smtClean="0"/>
          </a:p>
          <a:p>
            <a:r>
              <a:rPr lang="en-GB" sz="4000" dirty="0" smtClean="0"/>
              <a:t>Duncan Chappell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3939580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39752" y="3809"/>
            <a:ext cx="4392488" cy="6889741"/>
          </a:xfrm>
        </p:spPr>
      </p:pic>
    </p:spTree>
    <p:extLst>
      <p:ext uri="{BB962C8B-B14F-4D97-AF65-F5344CB8AC3E}">
        <p14:creationId xmlns:p14="http://schemas.microsoft.com/office/powerpoint/2010/main" val="4240564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15616" y="0"/>
            <a:ext cx="6888615" cy="6858000"/>
          </a:xfrm>
        </p:spPr>
      </p:pic>
    </p:spTree>
    <p:extLst>
      <p:ext uri="{BB962C8B-B14F-4D97-AF65-F5344CB8AC3E}">
        <p14:creationId xmlns:p14="http://schemas.microsoft.com/office/powerpoint/2010/main" val="38431305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383412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4590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17820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620688"/>
            <a:ext cx="4427984" cy="571738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620688"/>
            <a:ext cx="4716016" cy="5688498"/>
          </a:xfrm>
          <a:prstGeom prst="rect">
            <a:avLst/>
          </a:prstGeom>
        </p:spPr>
      </p:pic>
    </p:spTree>
    <p:extLst>
      <p:ext uri="{BB962C8B-B14F-4D97-AF65-F5344CB8AC3E}">
        <p14:creationId xmlns:p14="http://schemas.microsoft.com/office/powerpoint/2010/main" val="1771224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20" y="0"/>
            <a:ext cx="4566280" cy="689508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785" y="0"/>
            <a:ext cx="4541722" cy="6858000"/>
          </a:xfrm>
          <a:prstGeom prst="rect">
            <a:avLst/>
          </a:prstGeom>
        </p:spPr>
      </p:pic>
    </p:spTree>
    <p:extLst>
      <p:ext uri="{BB962C8B-B14F-4D97-AF65-F5344CB8AC3E}">
        <p14:creationId xmlns:p14="http://schemas.microsoft.com/office/powerpoint/2010/main" val="3035089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8899"/>
            <a:ext cx="9143999" cy="6876899"/>
          </a:xfrm>
          <a:prstGeom prst="rect">
            <a:avLst/>
          </a:prstGeom>
        </p:spPr>
      </p:pic>
    </p:spTree>
    <p:extLst>
      <p:ext uri="{BB962C8B-B14F-4D97-AF65-F5344CB8AC3E}">
        <p14:creationId xmlns:p14="http://schemas.microsoft.com/office/powerpoint/2010/main" val="37259552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14445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634409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4704"/>
            <a:ext cx="9144000" cy="5368675"/>
          </a:xfrm>
        </p:spPr>
      </p:pic>
    </p:spTree>
    <p:extLst>
      <p:ext uri="{BB962C8B-B14F-4D97-AF65-F5344CB8AC3E}">
        <p14:creationId xmlns:p14="http://schemas.microsoft.com/office/powerpoint/2010/main" val="2241042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583485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155" y="0"/>
            <a:ext cx="7561690" cy="6858000"/>
          </a:xfrm>
          <a:prstGeom prst="rect">
            <a:avLst/>
          </a:prstGeom>
        </p:spPr>
      </p:pic>
    </p:spTree>
    <p:extLst>
      <p:ext uri="{BB962C8B-B14F-4D97-AF65-F5344CB8AC3E}">
        <p14:creationId xmlns:p14="http://schemas.microsoft.com/office/powerpoint/2010/main" val="28891402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712"/>
            <a:ext cx="9144000" cy="5132294"/>
          </a:xfrm>
          <a:prstGeom prst="rect">
            <a:avLst/>
          </a:prstGeom>
        </p:spPr>
      </p:pic>
    </p:spTree>
    <p:extLst>
      <p:ext uri="{BB962C8B-B14F-4D97-AF65-F5344CB8AC3E}">
        <p14:creationId xmlns:p14="http://schemas.microsoft.com/office/powerpoint/2010/main" val="19992795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3632"/>
            <a:ext cx="9144001" cy="6891631"/>
          </a:xfrm>
          <a:prstGeom prst="rect">
            <a:avLst/>
          </a:prstGeom>
        </p:spPr>
      </p:pic>
    </p:spTree>
    <p:extLst>
      <p:ext uri="{BB962C8B-B14F-4D97-AF65-F5344CB8AC3E}">
        <p14:creationId xmlns:p14="http://schemas.microsoft.com/office/powerpoint/2010/main" val="2570233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11775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837330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13559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58" y="-4909"/>
            <a:ext cx="4572652"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1594" y="0"/>
            <a:ext cx="4592406" cy="6858000"/>
          </a:xfrm>
          <a:prstGeom prst="rect">
            <a:avLst/>
          </a:prstGeom>
        </p:spPr>
      </p:pic>
    </p:spTree>
    <p:extLst>
      <p:ext uri="{BB962C8B-B14F-4D97-AF65-F5344CB8AC3E}">
        <p14:creationId xmlns:p14="http://schemas.microsoft.com/office/powerpoint/2010/main" val="1408267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53" y="0"/>
            <a:ext cx="8705693" cy="6858000"/>
          </a:xfrm>
          <a:prstGeom prst="rect">
            <a:avLst/>
          </a:prstGeom>
        </p:spPr>
      </p:pic>
    </p:spTree>
    <p:extLst>
      <p:ext uri="{BB962C8B-B14F-4D97-AF65-F5344CB8AC3E}">
        <p14:creationId xmlns:p14="http://schemas.microsoft.com/office/powerpoint/2010/main" val="24991341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9801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3688" y="0"/>
            <a:ext cx="5494971" cy="6858000"/>
          </a:xfrm>
        </p:spPr>
      </p:pic>
    </p:spTree>
    <p:extLst>
      <p:ext uri="{BB962C8B-B14F-4D97-AF65-F5344CB8AC3E}">
        <p14:creationId xmlns:p14="http://schemas.microsoft.com/office/powerpoint/2010/main" val="2892822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240" y="0"/>
            <a:ext cx="5293519" cy="6858000"/>
          </a:xfrm>
          <a:prstGeom prst="rect">
            <a:avLst/>
          </a:prstGeom>
        </p:spPr>
      </p:pic>
    </p:spTree>
    <p:extLst>
      <p:ext uri="{BB962C8B-B14F-4D97-AF65-F5344CB8AC3E}">
        <p14:creationId xmlns:p14="http://schemas.microsoft.com/office/powerpoint/2010/main" val="19462405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 y="21216"/>
            <a:ext cx="9144000" cy="6836783"/>
          </a:xfrm>
          <a:prstGeom prst="rect">
            <a:avLst/>
          </a:prstGeom>
        </p:spPr>
      </p:pic>
    </p:spTree>
    <p:extLst>
      <p:ext uri="{BB962C8B-B14F-4D97-AF65-F5344CB8AC3E}">
        <p14:creationId xmlns:p14="http://schemas.microsoft.com/office/powerpoint/2010/main" val="672440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4427984" cy="6835244"/>
          </a:xfr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0"/>
            <a:ext cx="4735123" cy="6858000"/>
          </a:xfrm>
          <a:prstGeom prst="rect">
            <a:avLst/>
          </a:prstGeom>
        </p:spPr>
      </p:pic>
    </p:spTree>
    <p:extLst>
      <p:ext uri="{BB962C8B-B14F-4D97-AF65-F5344CB8AC3E}">
        <p14:creationId xmlns:p14="http://schemas.microsoft.com/office/powerpoint/2010/main" val="807010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359542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819400"/>
            <a:ext cx="1219200" cy="1219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3768" y="2819400"/>
            <a:ext cx="1219200" cy="1219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5150" y="2832787"/>
            <a:ext cx="1219200" cy="1219200"/>
          </a:xfrm>
          <a:prstGeom prst="rect">
            <a:avLst/>
          </a:prstGeom>
        </p:spPr>
      </p:pic>
    </p:spTree>
    <p:extLst>
      <p:ext uri="{BB962C8B-B14F-4D97-AF65-F5344CB8AC3E}">
        <p14:creationId xmlns:p14="http://schemas.microsoft.com/office/powerpoint/2010/main" val="1249713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459" y="0"/>
            <a:ext cx="6803081" cy="6858000"/>
          </a:xfrm>
          <a:prstGeom prst="rect">
            <a:avLst/>
          </a:prstGeom>
        </p:spPr>
      </p:pic>
    </p:spTree>
    <p:extLst>
      <p:ext uri="{BB962C8B-B14F-4D97-AF65-F5344CB8AC3E}">
        <p14:creationId xmlns:p14="http://schemas.microsoft.com/office/powerpoint/2010/main" val="25691191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5071"/>
            <a:ext cx="4547377" cy="6852929"/>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7377" y="8012"/>
            <a:ext cx="4596623" cy="6849988"/>
          </a:xfrm>
          <a:prstGeom prst="rect">
            <a:avLst/>
          </a:prstGeom>
        </p:spPr>
      </p:pic>
    </p:spTree>
    <p:extLst>
      <p:ext uri="{BB962C8B-B14F-4D97-AF65-F5344CB8AC3E}">
        <p14:creationId xmlns:p14="http://schemas.microsoft.com/office/powerpoint/2010/main" val="8567324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469" y="0"/>
            <a:ext cx="5485061" cy="6858000"/>
          </a:xfrm>
          <a:prstGeom prst="rect">
            <a:avLst/>
          </a:prstGeom>
        </p:spPr>
      </p:pic>
    </p:spTree>
    <p:extLst>
      <p:ext uri="{BB962C8B-B14F-4D97-AF65-F5344CB8AC3E}">
        <p14:creationId xmlns:p14="http://schemas.microsoft.com/office/powerpoint/2010/main" val="4279771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0" y="628650"/>
            <a:ext cx="7556500" cy="5600700"/>
          </a:xfrm>
          <a:prstGeom prst="rect">
            <a:avLst/>
          </a:prstGeom>
        </p:spPr>
      </p:pic>
    </p:spTree>
    <p:extLst>
      <p:ext uri="{BB962C8B-B14F-4D97-AF65-F5344CB8AC3E}">
        <p14:creationId xmlns:p14="http://schemas.microsoft.com/office/powerpoint/2010/main" val="2741145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4205307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80825" cy="6858000"/>
          </a:xfrm>
        </p:spPr>
      </p:pic>
    </p:spTree>
    <p:extLst>
      <p:ext uri="{BB962C8B-B14F-4D97-AF65-F5344CB8AC3E}">
        <p14:creationId xmlns:p14="http://schemas.microsoft.com/office/powerpoint/2010/main" val="1887286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9303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28800"/>
            <a:ext cx="9142924" cy="3672408"/>
          </a:xfrm>
        </p:spPr>
      </p:pic>
    </p:spTree>
    <p:extLst>
      <p:ext uri="{BB962C8B-B14F-4D97-AF65-F5344CB8AC3E}">
        <p14:creationId xmlns:p14="http://schemas.microsoft.com/office/powerpoint/2010/main" val="472929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5776" y="0"/>
            <a:ext cx="4270581" cy="6864564"/>
          </a:xfrm>
        </p:spPr>
      </p:pic>
    </p:spTree>
    <p:extLst>
      <p:ext uri="{BB962C8B-B14F-4D97-AF65-F5344CB8AC3E}">
        <p14:creationId xmlns:p14="http://schemas.microsoft.com/office/powerpoint/2010/main" val="33274981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37088" cy="6858000"/>
          </a:xfrm>
        </p:spPr>
      </p:pic>
    </p:spTree>
    <p:extLst>
      <p:ext uri="{BB962C8B-B14F-4D97-AF65-F5344CB8AC3E}">
        <p14:creationId xmlns:p14="http://schemas.microsoft.com/office/powerpoint/2010/main" val="3787640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32081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476672"/>
            <a:ext cx="8640960" cy="3170099"/>
          </a:xfrm>
          <a:prstGeom prst="rect">
            <a:avLst/>
          </a:prstGeom>
          <a:noFill/>
        </p:spPr>
        <p:txBody>
          <a:bodyPr wrap="square" rtlCol="0">
            <a:spAutoFit/>
          </a:bodyPr>
          <a:lstStyle/>
          <a:p>
            <a:r>
              <a:rPr lang="en-GB" sz="4000" dirty="0" smtClean="0"/>
              <a:t>Duncan Chappell</a:t>
            </a:r>
          </a:p>
          <a:p>
            <a:r>
              <a:rPr lang="en-GB" sz="4000" dirty="0" smtClean="0"/>
              <a:t>Glasgow School of Art</a:t>
            </a:r>
          </a:p>
          <a:p>
            <a:r>
              <a:rPr lang="en-GB" sz="4000" dirty="0" smtClean="0">
                <a:hlinkClick r:id="rId3"/>
              </a:rPr>
              <a:t>d.chappell@gsa.ac.uk</a:t>
            </a:r>
            <a:endParaRPr lang="en-GB" sz="4000" dirty="0" smtClean="0"/>
          </a:p>
          <a:p>
            <a:endParaRPr lang="en-GB" sz="4000" dirty="0"/>
          </a:p>
          <a:p>
            <a:r>
              <a:rPr lang="en-GB" sz="4000" dirty="0" smtClean="0">
                <a:hlinkClick r:id="rId4"/>
              </a:rPr>
              <a:t>https://lib.gsa.ac.uk/special-collections</a:t>
            </a:r>
            <a:r>
              <a:rPr lang="en-GB" sz="4000" dirty="0" smtClean="0"/>
              <a:t>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544" y="5085184"/>
            <a:ext cx="2167259" cy="555707"/>
          </a:xfrm>
          <a:prstGeom prst="rect">
            <a:avLst/>
          </a:prstGeom>
        </p:spPr>
      </p:pic>
    </p:spTree>
    <p:extLst>
      <p:ext uri="{BB962C8B-B14F-4D97-AF65-F5344CB8AC3E}">
        <p14:creationId xmlns:p14="http://schemas.microsoft.com/office/powerpoint/2010/main" val="108646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
            <a:ext cx="9144000" cy="6865839"/>
          </a:xfrm>
        </p:spPr>
      </p:pic>
    </p:spTree>
    <p:extLst>
      <p:ext uri="{BB962C8B-B14F-4D97-AF65-F5344CB8AC3E}">
        <p14:creationId xmlns:p14="http://schemas.microsoft.com/office/powerpoint/2010/main" val="22686690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51505" cy="6858000"/>
          </a:xfrm>
        </p:spPr>
      </p:pic>
    </p:spTree>
    <p:extLst>
      <p:ext uri="{BB962C8B-B14F-4D97-AF65-F5344CB8AC3E}">
        <p14:creationId xmlns:p14="http://schemas.microsoft.com/office/powerpoint/2010/main" val="12710356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505"/>
            <a:ext cx="4572000" cy="690372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9" y="7504"/>
            <a:ext cx="4572001" cy="6903721"/>
          </a:xfrm>
          <a:prstGeom prst="rect">
            <a:avLst/>
          </a:prstGeom>
        </p:spPr>
      </p:pic>
    </p:spTree>
    <p:extLst>
      <p:ext uri="{BB962C8B-B14F-4D97-AF65-F5344CB8AC3E}">
        <p14:creationId xmlns:p14="http://schemas.microsoft.com/office/powerpoint/2010/main" val="2430418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7536898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5292" y="0"/>
            <a:ext cx="6113416" cy="6858000"/>
          </a:xfrm>
        </p:spPr>
      </p:pic>
    </p:spTree>
    <p:extLst>
      <p:ext uri="{BB962C8B-B14F-4D97-AF65-F5344CB8AC3E}">
        <p14:creationId xmlns:p14="http://schemas.microsoft.com/office/powerpoint/2010/main" val="23679180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932</TotalTime>
  <Words>4321</Words>
  <Application>Microsoft Office PowerPoint</Application>
  <PresentationFormat>On-screen Show (4:3)</PresentationFormat>
  <Paragraphs>236</Paragraphs>
  <Slides>45</Slides>
  <Notes>45</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Chappell, Duncan</dc:creator>
  <cp:lastModifiedBy>Chappell, Duncan</cp:lastModifiedBy>
  <cp:revision>159</cp:revision>
  <dcterms:created xsi:type="dcterms:W3CDTF">2014-08-01T14:31:32Z</dcterms:created>
  <dcterms:modified xsi:type="dcterms:W3CDTF">2018-03-12T11:18:44Z</dcterms:modified>
</cp:coreProperties>
</file>