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  <p:sldMasterId id="2147483846" r:id="rId2"/>
    <p:sldMasterId id="2147483858" r:id="rId3"/>
    <p:sldMasterId id="2147483870" r:id="rId4"/>
    <p:sldMasterId id="2147483882" r:id="rId5"/>
  </p:sldMasterIdLst>
  <p:notesMasterIdLst>
    <p:notesMasterId r:id="rId35"/>
  </p:notesMasterIdLst>
  <p:sldIdLst>
    <p:sldId id="256" r:id="rId6"/>
    <p:sldId id="275" r:id="rId7"/>
    <p:sldId id="278" r:id="rId8"/>
    <p:sldId id="268" r:id="rId9"/>
    <p:sldId id="276" r:id="rId10"/>
    <p:sldId id="277" r:id="rId11"/>
    <p:sldId id="279" r:id="rId12"/>
    <p:sldId id="280" r:id="rId13"/>
    <p:sldId id="282" r:id="rId14"/>
    <p:sldId id="281" r:id="rId15"/>
    <p:sldId id="283" r:id="rId16"/>
    <p:sldId id="284" r:id="rId17"/>
    <p:sldId id="257" r:id="rId18"/>
    <p:sldId id="285" r:id="rId19"/>
    <p:sldId id="265" r:id="rId20"/>
    <p:sldId id="286" r:id="rId21"/>
    <p:sldId id="260" r:id="rId22"/>
    <p:sldId id="296" r:id="rId23"/>
    <p:sldId id="266" r:id="rId24"/>
    <p:sldId id="267" r:id="rId25"/>
    <p:sldId id="287" r:id="rId26"/>
    <p:sldId id="288" r:id="rId27"/>
    <p:sldId id="289" r:id="rId28"/>
    <p:sldId id="291" r:id="rId29"/>
    <p:sldId id="292" r:id="rId30"/>
    <p:sldId id="290" r:id="rId31"/>
    <p:sldId id="293" r:id="rId32"/>
    <p:sldId id="294" r:id="rId33"/>
    <p:sldId id="29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>
        <p:scale>
          <a:sx n="72" d="100"/>
          <a:sy n="72" d="100"/>
        </p:scale>
        <p:origin x="12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2AA2E-2679-44BC-B368-75EDFC0F5BC3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62748-46D4-45A6-A28D-B3AA10140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31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>
            <a:extLst>
              <a:ext uri="{FF2B5EF4-FFF2-40B4-BE49-F238E27FC236}">
                <a16:creationId xmlns:a16="http://schemas.microsoft.com/office/drawing/2014/main" id="{6E3FF2DC-D915-43D0-8B16-5DA40D3CB2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B99C6CB-B44B-478D-A0E9-7D3C016CAD91}" type="slidenum"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69F66D42-FD93-40D9-B0DD-BDDFC3F50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0B4B9442-6F1B-41AE-A146-5BE117DE9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516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>
            <a:extLst>
              <a:ext uri="{FF2B5EF4-FFF2-40B4-BE49-F238E27FC236}">
                <a16:creationId xmlns:a16="http://schemas.microsoft.com/office/drawing/2014/main" id="{6E3FF2DC-D915-43D0-8B16-5DA40D3CB2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B99C6CB-B44B-478D-A0E9-7D3C016CAD91}" type="slidenum"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69F66D42-FD93-40D9-B0DD-BDDFC3F50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0B4B9442-6F1B-41AE-A146-5BE117DE9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708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>
            <a:extLst>
              <a:ext uri="{FF2B5EF4-FFF2-40B4-BE49-F238E27FC236}">
                <a16:creationId xmlns:a16="http://schemas.microsoft.com/office/drawing/2014/main" id="{4CBCF460-DB2C-43CB-B377-BAA67089FA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2F8695B-19E3-4479-ADD6-4312EC454E25}" type="slidenum"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12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690BD17B-00B2-43BC-B28D-471500E41E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C21DB53A-ABB9-4A5B-B8B3-977CF8B89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105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F0AD29D-D124-493B-9AFB-68BDD59076F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D270A4F-31AF-4143-B50F-E874FB18540E}" type="slidenum"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17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979AEE58-9E34-444B-8218-6CD70BB045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E14E4A69-6D01-44A4-9A7B-0AC2995AC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32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F063C-6C62-4F8D-9577-7BD91030C5E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831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BFF3E-9F23-44FF-8C50-62FD3B7C475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954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FF021-7A3C-47D8-AB35-18BD1567F7BC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7213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E5D4-14FB-4262-AF2A-B47CD616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82" y="273629"/>
            <a:ext cx="8223839" cy="114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CBD9B1C-575A-4BCA-93ED-9F573F7F159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872333-CFB1-4762-9A97-015F24DCFBF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518AB1-9B7A-4228-BD16-F03335314ED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544E7-0D78-4B36-BFEC-2781361DE3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981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852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478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462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784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47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652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0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122FE-F885-4F91-B113-3DFD35211A0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9912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462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966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774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372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F0031-3326-415D-AD57-C50DF18C52F3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4617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2C7E0A-945A-4E49-8B97-BFC5C2533E2C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3110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7A07C-F473-4E37-9415-00F7AC06907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9995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7C848-3E66-488A-8258-B07F9FEB03E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1609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A27CD-9655-4345-B6C6-446AFB181AD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7632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E6FC00-7F40-45AB-9DC7-279AFCB108A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8309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5E1AF2-29CF-4E0E-AAF5-6B34867B7F4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1681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F4FC8-E167-45E6-A4B6-85CBE001991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6009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06C228-F158-477E-BBA6-3123396EB4D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1570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53AC9-FB3E-49CA-97EB-F83DDB092DE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3260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DCEED7-7958-4194-B325-816A0714353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2257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DB90CC-9E64-4372-A452-BDB0EE4F3E7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150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27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57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31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577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52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934D2-5981-4891-BB1C-1F7C7912824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0240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825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66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642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794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213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147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4573C-1429-4907-AE8B-EAFEE2FF0C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72186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0FDD5-DB23-47F6-A789-8309CA671B1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64266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0380F-ADC6-42BE-9336-DC342537F89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3163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A498B-1944-44FB-9DFF-3CBDB30C6297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950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97942-1CB0-471C-9F21-E658FBE3031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9605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A9D22-0136-4FD1-9F06-FE430FF6B28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6999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33E37-6F15-4541-A016-B6AB027E781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8157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F3A19-72BB-4CBB-A831-5E73F7A1809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4850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0A2AC-04DB-42FE-8E41-E45F1DDE2E75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5473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A7903-9DD0-45DB-A7F0-08A0F90AC50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7292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A1B7C-01BB-4F27-8361-19EB87E3097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2359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FA8E3-E315-4EE1-B499-1655AA326AF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616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A2E4A-0F21-4180-8928-5497AEF771D5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354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DDD4F-9D4A-4AC7-A179-1D3513D2A4E5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594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BF9AE-057E-4BCD-90E2-788717F4FEEC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730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33EC6-7887-4676-9F5C-5F724B18701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121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78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00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7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423DF-2141-4EC2-9139-E83D43B02ACD}" type="datetimeFigureOut">
              <a:rPr lang="en-GB" smtClean="0"/>
              <a:t>14/04/2018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57C55-B4D6-40D5-AB3C-B62831CBE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68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56E485-A9ED-4E8E-92E4-1562045B091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908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EDA547-9764-4D08-98FC-90BE4F04A1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/>
          <a:stretch/>
        </p:blipFill>
        <p:spPr>
          <a:xfrm>
            <a:off x="17" y="720093"/>
            <a:ext cx="9143985" cy="51434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9074F90-74A3-4127-A3FF-9F5398C0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512" y="1757364"/>
            <a:ext cx="5172878" cy="3343272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685800"/>
            <a:r>
              <a:rPr lang="en-US" sz="4200" b="1" i="1" dirty="0">
                <a:solidFill>
                  <a:srgbClr val="FFFFFF"/>
                </a:solidFill>
              </a:rPr>
              <a:t>Perverting Suits</a:t>
            </a:r>
            <a:r>
              <a:rPr lang="en-US" sz="4200" b="1" dirty="0">
                <a:solidFill>
                  <a:srgbClr val="FFFFFF"/>
                </a:solidFill>
              </a:rPr>
              <a:t>:</a:t>
            </a:r>
            <a:br>
              <a:rPr lang="en-US" sz="4200" b="1" i="1" dirty="0">
                <a:solidFill>
                  <a:srgbClr val="FFFFFF"/>
                </a:solidFill>
              </a:rPr>
            </a:br>
            <a:r>
              <a:rPr lang="en-US" sz="3300" b="1" dirty="0">
                <a:solidFill>
                  <a:srgbClr val="FFFFFF"/>
                </a:solidFill>
              </a:rPr>
              <a:t>Superhero Costume in the </a:t>
            </a:r>
            <a:r>
              <a:rPr lang="en-US" sz="3300" b="1" dirty="0" err="1">
                <a:solidFill>
                  <a:srgbClr val="FFFFFF"/>
                </a:solidFill>
              </a:rPr>
              <a:t>WildStorm</a:t>
            </a:r>
            <a:r>
              <a:rPr lang="en-US" sz="3300" b="1" dirty="0">
                <a:solidFill>
                  <a:srgbClr val="FFFFFF"/>
                </a:solidFill>
              </a:rPr>
              <a:t> Comics of Warren Ellis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 err="1">
                <a:solidFill>
                  <a:srgbClr val="FFFFFF"/>
                </a:solidFill>
              </a:rPr>
              <a:t>Dr</a:t>
            </a:r>
            <a:r>
              <a:rPr lang="en-US" sz="1800" b="1" dirty="0">
                <a:solidFill>
                  <a:srgbClr val="FFFFFF"/>
                </a:solidFill>
              </a:rPr>
              <a:t> David Sweeney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The Glasgow School of Art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 err="1">
                <a:solidFill>
                  <a:srgbClr val="FFFFFF"/>
                </a:solidFill>
              </a:rPr>
              <a:t>NeMLA</a:t>
            </a:r>
            <a:r>
              <a:rPr lang="en-US" sz="1800" b="1" dirty="0">
                <a:solidFill>
                  <a:srgbClr val="FFFFFF"/>
                </a:solidFill>
              </a:rPr>
              <a:t> 2018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d.sweeney@gsa.ac.uk</a:t>
            </a:r>
            <a:endParaRPr lang="en-US" sz="4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51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D13F7-02CC-4518-9B27-FDCC54E6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 err="1"/>
              <a:t>WildC.A.T.S</a:t>
            </a:r>
            <a:r>
              <a:rPr lang="en-GB" b="1" i="1" dirty="0"/>
              <a:t>/Aliens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0F65A3-5B81-4948-A679-82730BFE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394" y="2075723"/>
            <a:ext cx="2108494" cy="3251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9288B-86C9-4C16-86FD-B4438DAD3809}"/>
              </a:ext>
            </a:extLst>
          </p:cNvPr>
          <p:cNvSpPr txBox="1"/>
          <p:nvPr/>
        </p:nvSpPr>
        <p:spPr>
          <a:xfrm>
            <a:off x="5804453" y="2238790"/>
            <a:ext cx="22860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i="1" dirty="0" err="1"/>
              <a:t>WildC.A.T.S</a:t>
            </a:r>
            <a:r>
              <a:rPr lang="en-GB" sz="1350" b="1" i="1" dirty="0"/>
              <a:t>/Aliens</a:t>
            </a:r>
            <a:r>
              <a:rPr lang="en-GB" sz="1350" b="1" dirty="0"/>
              <a:t> (August, 1998)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Written by Ellis, co-published by Image and Dark Horse Comics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A one-shot crossover with the </a:t>
            </a:r>
            <a:r>
              <a:rPr lang="en-GB" sz="1350" b="1" i="1" dirty="0"/>
              <a:t>Aliens</a:t>
            </a:r>
            <a:r>
              <a:rPr lang="en-GB" sz="1350" b="1" dirty="0"/>
              <a:t> franchise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 err="1"/>
              <a:t>Stormwatch</a:t>
            </a:r>
            <a:r>
              <a:rPr lang="en-GB" sz="1350" b="1" dirty="0"/>
              <a:t> also feature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Most of them are killed, but Jenny Sparks and Jack Hawksmoor survive, as does Swift.</a:t>
            </a:r>
          </a:p>
          <a:p>
            <a:endParaRPr lang="en-GB" sz="1350" b="1" i="1" dirty="0"/>
          </a:p>
        </p:txBody>
      </p:sp>
    </p:spTree>
    <p:extLst>
      <p:ext uri="{BB962C8B-B14F-4D97-AF65-F5344CB8AC3E}">
        <p14:creationId xmlns:p14="http://schemas.microsoft.com/office/powerpoint/2010/main" val="2504886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F381-C5A5-4021-8A3E-D72208ED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 err="1"/>
              <a:t>Stormwatch</a:t>
            </a:r>
            <a:r>
              <a:rPr lang="en-GB" dirty="0"/>
              <a:t> </a:t>
            </a:r>
            <a:r>
              <a:rPr lang="en-GB" b="1" dirty="0"/>
              <a:t>Vol. 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C89A7-A258-43C5-B932-7FE34AD8F3DC}"/>
              </a:ext>
            </a:extLst>
          </p:cNvPr>
          <p:cNvSpPr txBox="1"/>
          <p:nvPr/>
        </p:nvSpPr>
        <p:spPr>
          <a:xfrm>
            <a:off x="1409337" y="4439624"/>
            <a:ext cx="2576287" cy="24699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i="1" dirty="0" err="1"/>
              <a:t>Stormwatch</a:t>
            </a:r>
            <a:r>
              <a:rPr lang="en-GB" sz="1350" b="1" dirty="0"/>
              <a:t> Vol 2, # 10</a:t>
            </a:r>
          </a:p>
          <a:p>
            <a:r>
              <a:rPr lang="en-GB" sz="1050" b="1" dirty="0"/>
              <a:t>(August, 1998)</a:t>
            </a:r>
          </a:p>
          <a:p>
            <a:r>
              <a:rPr lang="en-GB" sz="1200" b="1" dirty="0"/>
              <a:t>Cover art by Bryan Hitch and Paul </a:t>
            </a:r>
            <a:r>
              <a:rPr lang="en-GB" sz="1200" b="1" dirty="0" err="1"/>
              <a:t>Neary</a:t>
            </a:r>
            <a:endParaRPr lang="en-GB" sz="1200" b="1" dirty="0"/>
          </a:p>
          <a:p>
            <a:r>
              <a:rPr lang="en-GB" sz="1200" b="1" dirty="0"/>
              <a:t>Shows only Jackson King aka Battalion, who was not created by Ellis.</a:t>
            </a:r>
          </a:p>
          <a:p>
            <a:r>
              <a:rPr lang="en-GB" sz="1200" b="1" dirty="0"/>
              <a:t>The parallel universe version of Hawksmoor performed an equivalent role to King as ‘Weatherman’ of </a:t>
            </a:r>
            <a:r>
              <a:rPr lang="en-GB" sz="1200" b="1" dirty="0" err="1"/>
              <a:t>Stormwatch</a:t>
            </a:r>
            <a:r>
              <a:rPr lang="en-GB" sz="1200" b="1" dirty="0"/>
              <a:t> in the main </a:t>
            </a:r>
            <a:r>
              <a:rPr lang="en-GB" sz="1200" b="1" dirty="0" err="1"/>
              <a:t>WildStorm</a:t>
            </a:r>
            <a:r>
              <a:rPr lang="en-GB" sz="1200" b="1" dirty="0"/>
              <a:t> Universe.</a:t>
            </a:r>
          </a:p>
          <a:p>
            <a:endParaRPr lang="en-GB" sz="105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AEAAB-3B22-4104-8DEE-2DF49A942F2C}"/>
              </a:ext>
            </a:extLst>
          </p:cNvPr>
          <p:cNvSpPr txBox="1"/>
          <p:nvPr/>
        </p:nvSpPr>
        <p:spPr>
          <a:xfrm>
            <a:off x="5158376" y="4439624"/>
            <a:ext cx="2576288" cy="24929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i="1" dirty="0" err="1"/>
              <a:t>Stormwatch</a:t>
            </a:r>
            <a:r>
              <a:rPr lang="en-GB" sz="1350" b="1" i="1" dirty="0"/>
              <a:t> </a:t>
            </a:r>
            <a:r>
              <a:rPr lang="en-GB" sz="1350" b="1" dirty="0"/>
              <a:t>Vol 2, #11 </a:t>
            </a:r>
            <a:r>
              <a:rPr lang="en-GB" sz="1050" b="1" dirty="0"/>
              <a:t>(September, 1998)</a:t>
            </a:r>
          </a:p>
          <a:p>
            <a:r>
              <a:rPr lang="en-GB" sz="1200" b="1" dirty="0"/>
              <a:t>Cover art by Bryan Hitch and Paul </a:t>
            </a:r>
            <a:r>
              <a:rPr lang="en-GB" sz="1200" b="1" dirty="0" err="1"/>
              <a:t>Neary</a:t>
            </a:r>
            <a:r>
              <a:rPr lang="en-GB" sz="1200" b="1" dirty="0"/>
              <a:t>. </a:t>
            </a:r>
          </a:p>
          <a:p>
            <a:r>
              <a:rPr lang="en-GB" sz="1200" b="1" dirty="0"/>
              <a:t>None of these characters were created  by Ellis. All the characters in the background are dead.</a:t>
            </a:r>
          </a:p>
          <a:p>
            <a:r>
              <a:rPr lang="en-GB" sz="1200" b="1" dirty="0"/>
              <a:t>This is the final issue of </a:t>
            </a:r>
            <a:r>
              <a:rPr lang="en-GB" sz="1200" b="1" i="1" dirty="0" err="1"/>
              <a:t>Stormwatch</a:t>
            </a:r>
            <a:r>
              <a:rPr lang="en-GB" sz="1200" b="1" dirty="0"/>
              <a:t> published by </a:t>
            </a:r>
            <a:r>
              <a:rPr lang="en-GB" sz="1200" b="1" dirty="0" err="1"/>
              <a:t>WildStorm</a:t>
            </a:r>
            <a:r>
              <a:rPr lang="en-GB" sz="1200" b="1" dirty="0"/>
              <a:t>.</a:t>
            </a:r>
          </a:p>
          <a:p>
            <a:r>
              <a:rPr lang="en-GB" sz="1200" b="1" dirty="0"/>
              <a:t>Although not created by Ellis the two in the foreground survive and feature as minor characters in his next project.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566AF-1435-4815-8920-C1598D144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808" y="1798042"/>
            <a:ext cx="1547322" cy="2387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291BB6-FAC6-4A32-947E-9E0B4D464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618" y="1798041"/>
            <a:ext cx="1537770" cy="238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27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C0C1CCEB-7012-47A5-8BB2-5625513F0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b="1" i="1" dirty="0"/>
              <a:t>The Authority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4AD0D6-17B9-439F-9BEE-6C97E88A3A80}"/>
              </a:ext>
            </a:extLst>
          </p:cNvPr>
          <p:cNvSpPr txBox="1"/>
          <p:nvPr/>
        </p:nvSpPr>
        <p:spPr>
          <a:xfrm>
            <a:off x="6549889" y="1968837"/>
            <a:ext cx="1709531" cy="3670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i="1" dirty="0"/>
              <a:t>The Authority </a:t>
            </a:r>
            <a:r>
              <a:rPr lang="en-GB" sz="1350" b="1" dirty="0"/>
              <a:t>#1</a:t>
            </a:r>
            <a:r>
              <a:rPr lang="en-GB" sz="1350" dirty="0"/>
              <a:t> </a:t>
            </a:r>
            <a:r>
              <a:rPr lang="en-GB" sz="1350" b="1" dirty="0"/>
              <a:t>(May, 1999</a:t>
            </a:r>
            <a:r>
              <a:rPr lang="en-GB" sz="1350" dirty="0"/>
              <a:t>) </a:t>
            </a:r>
            <a:r>
              <a:rPr lang="en-GB" sz="1200" b="1" dirty="0"/>
              <a:t>written by Ellis, art by Bryan Hitch &amp; Paul </a:t>
            </a:r>
            <a:r>
              <a:rPr lang="en-GB" sz="1200" b="1" dirty="0" err="1"/>
              <a:t>Neary</a:t>
            </a:r>
            <a:endParaRPr lang="en-GB" sz="12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b="1" dirty="0"/>
              <a:t>A new </a:t>
            </a:r>
            <a:r>
              <a:rPr lang="en-GB" sz="1200" b="1" dirty="0" err="1"/>
              <a:t>superteam</a:t>
            </a:r>
            <a:r>
              <a:rPr lang="en-GB" sz="1200" b="1" dirty="0"/>
              <a:t> born out of </a:t>
            </a:r>
            <a:r>
              <a:rPr lang="en-GB" sz="1200" b="1" dirty="0" err="1"/>
              <a:t>Stormwatch</a:t>
            </a:r>
            <a:r>
              <a:rPr lang="en-GB" sz="1200" b="1" dirty="0"/>
              <a:t> created by Ellis &amp; Hitch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b="1" dirty="0"/>
              <a:t>Members are Jenny Sparks, Jack Hawksmoor, Swift,  Apollo, The </a:t>
            </a:r>
            <a:r>
              <a:rPr lang="en-GB" sz="1200" b="1" dirty="0" err="1"/>
              <a:t>Midnighter</a:t>
            </a:r>
            <a:r>
              <a:rPr lang="en-GB" sz="1200" b="1" dirty="0"/>
              <a:t>, The Engineer and the Doctor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b="1" dirty="0"/>
              <a:t>All created by Ellis &amp; Hitch except Swift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ACBC1-3421-48ED-B28A-A61F7BD7A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88" y="2054395"/>
            <a:ext cx="4038998" cy="306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38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5F1DB6-BF1F-4B44-90FF-1E06EE90A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700" b="1" dirty="0"/>
              <a:t>Colonel Jennifer Sparks of the British Space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1FF36-C11F-46CB-8616-8CD544D5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18" y="1703973"/>
            <a:ext cx="2777159" cy="2223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A4C1F-D036-4F39-BD12-CFA56AAE0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720" y="2550901"/>
            <a:ext cx="2185605" cy="2185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5D0C1-437A-4543-A54C-4583A2D2F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826" y="3927914"/>
            <a:ext cx="1415400" cy="2632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30A56A-5CCE-4918-969A-7CE661E9E039}"/>
              </a:ext>
            </a:extLst>
          </p:cNvPr>
          <p:cNvSpPr txBox="1"/>
          <p:nvPr/>
        </p:nvSpPr>
        <p:spPr>
          <a:xfrm>
            <a:off x="606518" y="5128591"/>
            <a:ext cx="495939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We learn about Jenny’s military past which is represented sartorially in her occasional wearing of fatigues rather than her white suit.</a:t>
            </a:r>
          </a:p>
        </p:txBody>
      </p:sp>
    </p:spTree>
    <p:extLst>
      <p:ext uri="{BB962C8B-B14F-4D97-AF65-F5344CB8AC3E}">
        <p14:creationId xmlns:p14="http://schemas.microsoft.com/office/powerpoint/2010/main" val="1871579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AC4A-1FB7-4335-A696-EABC28CC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		Brit Jenny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2ACB5-0266-4698-AD39-2DA3881C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72" y="1364840"/>
            <a:ext cx="1687278" cy="3138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EDC89F-7113-49F2-A6AB-B2EA03FEB673}"/>
              </a:ext>
            </a:extLst>
          </p:cNvPr>
          <p:cNvSpPr txBox="1"/>
          <p:nvPr/>
        </p:nvSpPr>
        <p:spPr>
          <a:xfrm>
            <a:off x="501926" y="5379743"/>
            <a:ext cx="3297582" cy="1113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Jenny regularly wore a Union Jack T-shirt and Hitch often used British supermodel and Britpop icon Kate Moss as the model for her.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CB041-E624-45EF-BB73-17CFCF7F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644" y="4503046"/>
            <a:ext cx="2419027" cy="1814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9C5C7-C2D0-496B-BBCF-79C146FD7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23" y="1690689"/>
            <a:ext cx="19145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75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46D3-8063-4A23-BB5F-DFF9CDC05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Engineer and The Doctor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7001E6-8CB2-4160-AFD6-293DB24E1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777" y="2376487"/>
            <a:ext cx="2065508" cy="3263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D1ADC7-9110-48D8-BEB2-326A782AD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297" y="2376487"/>
            <a:ext cx="2313050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06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FF8B-0BA1-4205-9010-29939CFC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The </a:t>
            </a:r>
            <a:r>
              <a:rPr lang="en-GB" b="1" dirty="0" err="1"/>
              <a:t>Midnighter</a:t>
            </a:r>
            <a:endParaRPr lang="en-GB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62CC24-516D-4735-9C94-EB5ACFBD8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4906" y="2649738"/>
            <a:ext cx="1293019" cy="2436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73224-5599-4C64-8646-B531BD93DD36}"/>
              </a:ext>
            </a:extLst>
          </p:cNvPr>
          <p:cNvSpPr txBox="1"/>
          <p:nvPr/>
        </p:nvSpPr>
        <p:spPr>
          <a:xfrm>
            <a:off x="5462587" y="1928813"/>
            <a:ext cx="1385888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100" b="1" dirty="0"/>
              <a:t>Although The </a:t>
            </a:r>
            <a:r>
              <a:rPr lang="en-GB" sz="1100" b="1" dirty="0" err="1"/>
              <a:t>Midnighter</a:t>
            </a:r>
            <a:r>
              <a:rPr lang="en-GB" sz="1100" b="1" dirty="0"/>
              <a:t> does resemble a traditional superhero – specifically Batman – all of his outfit could easily be purchased in real life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100" b="1" dirty="0"/>
              <a:t>“If a guy walked into a pub dressed like Batman you’d p*</a:t>
            </a:r>
            <a:r>
              <a:rPr lang="en-GB" sz="1100" b="1" dirty="0" err="1"/>
              <a:t>ss</a:t>
            </a:r>
            <a:r>
              <a:rPr lang="en-GB" sz="1100" b="1" dirty="0"/>
              <a:t> yourself. But if a guy walked in dressed like </a:t>
            </a:r>
            <a:r>
              <a:rPr lang="en-GB" sz="1100" b="1" dirty="0" err="1"/>
              <a:t>Midnighter</a:t>
            </a:r>
            <a:r>
              <a:rPr lang="en-GB" sz="1100" b="1" dirty="0"/>
              <a:t> you’d </a:t>
            </a:r>
            <a:r>
              <a:rPr lang="en-GB" sz="1100" b="1" dirty="0" err="1"/>
              <a:t>sh</a:t>
            </a:r>
            <a:r>
              <a:rPr lang="en-GB" sz="1100" b="1" dirty="0"/>
              <a:t>*t yourself”</a:t>
            </a:r>
          </a:p>
          <a:p>
            <a:r>
              <a:rPr lang="en-GB" sz="1100" b="1" dirty="0"/>
              <a:t>Mark Millar, writer on </a:t>
            </a:r>
            <a:r>
              <a:rPr lang="en-GB" sz="1100" b="1" i="1" dirty="0"/>
              <a:t>The Authority </a:t>
            </a:r>
            <a:r>
              <a:rPr lang="en-GB" sz="1100" b="1" dirty="0"/>
              <a:t>after Ellis left in 2000 (personal interview, August 8</a:t>
            </a:r>
            <a:r>
              <a:rPr lang="en-GB" sz="1100" b="1" baseline="30000" dirty="0"/>
              <a:t>th</a:t>
            </a:r>
            <a:r>
              <a:rPr lang="en-GB" sz="1100" b="1" dirty="0"/>
              <a:t>, 2000)</a:t>
            </a:r>
          </a:p>
        </p:txBody>
      </p:sp>
    </p:spTree>
    <p:extLst>
      <p:ext uri="{BB962C8B-B14F-4D97-AF65-F5344CB8AC3E}">
        <p14:creationId xmlns:p14="http://schemas.microsoft.com/office/powerpoint/2010/main" val="319659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EF3033A2-DBDA-4CAA-8503-95C467FBEC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b="1" i="1" dirty="0"/>
              <a:t>Planetary</a:t>
            </a: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30E848FC-CE7B-442A-9D70-254695C54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266" y="2280215"/>
            <a:ext cx="1889793" cy="291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4">
            <a:extLst>
              <a:ext uri="{FF2B5EF4-FFF2-40B4-BE49-F238E27FC236}">
                <a16:creationId xmlns:a16="http://schemas.microsoft.com/office/drawing/2014/main" id="{4910F690-4073-4744-8B95-4FFD2BF09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5374" y="2280215"/>
            <a:ext cx="2645199" cy="431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35" tIns="30617" rIns="61235" bIns="30617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4313" indent="-214313" defTabSz="305678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sz="1200" b="1" i="1" dirty="0"/>
              <a:t>Planetary </a:t>
            </a:r>
            <a:r>
              <a:rPr lang="en-GB" altLang="en-US" sz="1200" b="1" dirty="0"/>
              <a:t>#1 (April, 1999) an entirely new team created by Ellis and artist John Cassady  </a:t>
            </a:r>
          </a:p>
          <a:p>
            <a:pPr marL="214313" indent="-214313" defTabSz="305678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sz="1200" b="1" dirty="0"/>
              <a:t>Sister title to </a:t>
            </a:r>
            <a:r>
              <a:rPr lang="en-GB" altLang="en-US" sz="1200" b="1" i="1" dirty="0"/>
              <a:t>The Authority </a:t>
            </a:r>
          </a:p>
          <a:p>
            <a:pPr marL="214313" indent="-214313" defTabSz="305678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sz="1200" b="1" dirty="0"/>
              <a:t>Members are L-R: </a:t>
            </a:r>
            <a:r>
              <a:rPr lang="en-GB" altLang="en-US" sz="1200" b="1" dirty="0" err="1"/>
              <a:t>Jakita</a:t>
            </a:r>
            <a:r>
              <a:rPr lang="en-GB" altLang="en-US" sz="1200" b="1" dirty="0"/>
              <a:t> Wagner, Elijah Snow, The Drummer</a:t>
            </a:r>
          </a:p>
          <a:p>
            <a:pPr marL="214313" indent="-214313" defTabSz="305678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sz="1200" b="1" dirty="0"/>
              <a:t>All have powers, but of the three </a:t>
            </a:r>
            <a:r>
              <a:rPr lang="en-GB" altLang="en-US" sz="1200" b="1" dirty="0" err="1"/>
              <a:t>Jakita</a:t>
            </a:r>
            <a:r>
              <a:rPr lang="en-GB" altLang="en-US" sz="1200" b="1" dirty="0"/>
              <a:t> most resembles a traditional superhero</a:t>
            </a:r>
          </a:p>
          <a:p>
            <a:pPr marL="214313" indent="-214313" defTabSz="305678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sz="1200" b="1" dirty="0"/>
              <a:t>‘</a:t>
            </a:r>
            <a:r>
              <a:rPr lang="en-GB" altLang="en-US" sz="1200" b="1" i="1" dirty="0"/>
              <a:t>Planetary</a:t>
            </a:r>
            <a:r>
              <a:rPr lang="en-GB" altLang="en-US" sz="1200" b="1" dirty="0"/>
              <a:t> shows comic book history as a battle with an earlier version of itself –pulp novel characters struggling with the golden age superheroes, silver age heroes killing off golden age icons.’</a:t>
            </a:r>
          </a:p>
          <a:p>
            <a:pPr marL="214313" indent="-214313" defTabSz="305678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endParaRPr lang="en-GB" altLang="en-US" sz="1200" b="1" dirty="0"/>
          </a:p>
          <a:p>
            <a:pPr marL="214313" indent="-214313" defTabSz="305678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sz="1200" b="1" i="1" dirty="0"/>
              <a:t>How to Read Superhero Comics and Why</a:t>
            </a:r>
          </a:p>
          <a:p>
            <a:pPr marL="214313" indent="-214313" defTabSz="305678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sz="1200" b="1" dirty="0"/>
              <a:t>Geoff </a:t>
            </a:r>
            <a:r>
              <a:rPr lang="en-GB" altLang="en-US" sz="1200" b="1" dirty="0" err="1"/>
              <a:t>Klock</a:t>
            </a:r>
            <a:r>
              <a:rPr lang="en-GB" altLang="en-US" sz="1200" b="1" dirty="0"/>
              <a:t> (2002)</a:t>
            </a:r>
          </a:p>
          <a:p>
            <a:pPr marL="214313" indent="-214313" defTabSz="305678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sz="1200" b="1" dirty="0"/>
              <a:t>P.154</a:t>
            </a:r>
          </a:p>
          <a:p>
            <a:pPr marL="214313" indent="-214313" defTabSz="305678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endParaRPr lang="en-GB" altLang="en-US" sz="1200" b="1" dirty="0"/>
          </a:p>
          <a:p>
            <a:pPr defTabSz="305678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endParaRPr lang="en-GB" altLang="en-US" sz="1200" b="1" dirty="0"/>
          </a:p>
          <a:p>
            <a:pPr marL="214313" indent="-214313" defTabSz="305678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endParaRPr lang="en-GB" altLang="en-US" sz="1200" b="1" dirty="0"/>
          </a:p>
          <a:p>
            <a:pPr defTabSz="305678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endParaRPr lang="en-GB" altLang="en-US" sz="1225" b="1" dirty="0"/>
          </a:p>
        </p:txBody>
      </p:sp>
    </p:spTree>
    <p:extLst>
      <p:ext uri="{BB962C8B-B14F-4D97-AF65-F5344CB8AC3E}">
        <p14:creationId xmlns:p14="http://schemas.microsoft.com/office/powerpoint/2010/main" val="1149661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4999-A3A1-4D36-9D0F-FF994E34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Antagonism/The </a:t>
            </a:r>
            <a:r>
              <a:rPr lang="en-GB" b="1" dirty="0" err="1"/>
              <a:t>Agon</a:t>
            </a:r>
            <a:endParaRPr lang="en-GB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74DDA-005E-4145-873D-15299FB8F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951" y="2001078"/>
            <a:ext cx="2820700" cy="4352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D9A84F-76D9-407F-A9F3-4ECFBD8FACDF}"/>
              </a:ext>
            </a:extLst>
          </p:cNvPr>
          <p:cNvSpPr txBox="1"/>
          <p:nvPr/>
        </p:nvSpPr>
        <p:spPr>
          <a:xfrm>
            <a:off x="6623098" y="1480822"/>
            <a:ext cx="21866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‘</a:t>
            </a:r>
            <a:r>
              <a:rPr lang="en-GB" b="1" i="1" dirty="0"/>
              <a:t>Planetary </a:t>
            </a:r>
            <a:r>
              <a:rPr lang="en-GB" b="1" dirty="0"/>
              <a:t>culminates this lineage and places the revisionary superhero narrative in its proper context, with an antagonism between the four man Planetary team and their most present imaginative debt: the royalty of the Silver Age, the Fantastic Four.’</a:t>
            </a:r>
          </a:p>
          <a:p>
            <a:r>
              <a:rPr lang="en-GB" b="1" dirty="0"/>
              <a:t>(p.154)</a:t>
            </a:r>
          </a:p>
          <a:p>
            <a:r>
              <a:rPr lang="en-GB" b="1" dirty="0" err="1"/>
              <a:t>Klock</a:t>
            </a:r>
            <a:r>
              <a:rPr lang="en-GB" b="1" dirty="0"/>
              <a:t> is influenced by Harold Bloom’s concept of the </a:t>
            </a:r>
            <a:r>
              <a:rPr lang="en-GB" b="1" i="1" dirty="0" err="1"/>
              <a:t>agon</a:t>
            </a:r>
            <a:r>
              <a:rPr lang="en-GB" b="1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287C3-0154-4A82-9044-4D5DA4ABF433}"/>
              </a:ext>
            </a:extLst>
          </p:cNvPr>
          <p:cNvSpPr txBox="1"/>
          <p:nvPr/>
        </p:nvSpPr>
        <p:spPr>
          <a:xfrm>
            <a:off x="628650" y="2239617"/>
            <a:ext cx="26578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Planetary </a:t>
            </a:r>
            <a:r>
              <a:rPr lang="en-GB" b="1" dirty="0"/>
              <a:t>#25 (June, 2006)</a:t>
            </a:r>
          </a:p>
          <a:p>
            <a:r>
              <a:rPr lang="en-GB" b="1" dirty="0"/>
              <a:t>Cover art by John Cassady and Laura Martin</a:t>
            </a:r>
          </a:p>
          <a:p>
            <a:r>
              <a:rPr lang="en-GB" b="1" dirty="0" err="1"/>
              <a:t>Planetary’s</a:t>
            </a:r>
            <a:r>
              <a:rPr lang="en-GB" b="1" dirty="0"/>
              <a:t> arch enemies, the Four, are based on the Fantastic Four, who were part of the US space programme, which incorporated Nazi scientists like </a:t>
            </a:r>
            <a:r>
              <a:rPr lang="en-GB" b="1" dirty="0" err="1"/>
              <a:t>Wernher</a:t>
            </a:r>
            <a:r>
              <a:rPr lang="en-GB" b="1" dirty="0"/>
              <a:t> von Braun. Consequently, Ellis imagines the Four as fascists.</a:t>
            </a:r>
          </a:p>
        </p:txBody>
      </p:sp>
    </p:spTree>
    <p:extLst>
      <p:ext uri="{BB962C8B-B14F-4D97-AF65-F5344CB8AC3E}">
        <p14:creationId xmlns:p14="http://schemas.microsoft.com/office/powerpoint/2010/main" val="379695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456AC-8E8E-47FA-9BB4-EC66386D4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i="1" dirty="0"/>
              <a:t>Planetary/The Authority: Ruling The World</a:t>
            </a:r>
            <a:br>
              <a:rPr lang="en-GB" b="1" dirty="0"/>
            </a:br>
            <a:r>
              <a:rPr lang="en-GB" b="1" dirty="0"/>
              <a:t>(June, 2000)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D863AD-51CB-4523-950C-8CF45CB6D0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98850" y="2468563"/>
            <a:ext cx="21463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6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F0A0FF-29AD-45A0-AD91-7F52D33F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177" y="979338"/>
            <a:ext cx="5915646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i="1" dirty="0"/>
              <a:t>Superheroes: A Modern Mythology</a:t>
            </a:r>
            <a:br>
              <a:rPr lang="en-GB" b="1" i="1" dirty="0"/>
            </a:br>
            <a:r>
              <a:rPr lang="en-GB" sz="1905" b="1" dirty="0"/>
              <a:t>Richard Reynolds (1992)</a:t>
            </a:r>
            <a:endParaRPr lang="en-GB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56C5A-034C-4CA5-AF5E-31CA0E076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64" y="1973509"/>
            <a:ext cx="1563794" cy="2351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1543A7-EBE7-4405-86BE-5816570690D2}"/>
              </a:ext>
            </a:extLst>
          </p:cNvPr>
          <p:cNvSpPr txBox="1"/>
          <p:nvPr/>
        </p:nvSpPr>
        <p:spPr>
          <a:xfrm>
            <a:off x="3802345" y="2516849"/>
            <a:ext cx="2900966" cy="2878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3056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953" dirty="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‘</a:t>
            </a:r>
            <a:r>
              <a:rPr lang="en-GB" sz="953" b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’Costume functions as the crucial sign   of super-heroism.’</a:t>
            </a:r>
          </a:p>
          <a:p>
            <a:pPr defTabSz="305678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953" b="1" dirty="0">
              <a:solidFill>
                <a:prstClr val="black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3056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953" b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‘The conventions of superhero costume constitute a system of </a:t>
            </a:r>
            <a:r>
              <a:rPr lang="en-GB" sz="953" b="1" i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langue</a:t>
            </a:r>
            <a:r>
              <a:rPr lang="en-GB" sz="953" b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and </a:t>
            </a:r>
            <a:r>
              <a:rPr lang="en-GB" sz="953" b="1" i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parole</a:t>
            </a:r>
            <a:r>
              <a:rPr lang="en-GB" sz="953" b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– to use the terms first introduced by Saussure. The </a:t>
            </a:r>
            <a:r>
              <a:rPr lang="en-GB" sz="953" b="1" i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langue</a:t>
            </a:r>
            <a:r>
              <a:rPr lang="en-GB" sz="953" b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(or language) is the structure of costume conventions, the rules that dictate the kind of costumes characters may wear. An individual costume is an example of </a:t>
            </a:r>
            <a:r>
              <a:rPr lang="en-GB" sz="953" b="1" i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parole</a:t>
            </a:r>
            <a:r>
              <a:rPr lang="en-GB" sz="953" b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– a specific utterance within this language of signs.’</a:t>
            </a:r>
          </a:p>
          <a:p>
            <a:pPr defTabSz="305678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953" b="1" dirty="0">
              <a:solidFill>
                <a:prstClr val="black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3056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953" b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‘The appearance of a costumed character in a story will generate a specific set of expectations – a state of affairs which the writer and artist can work with or against, but which cannot be left wholly out of account.’</a:t>
            </a:r>
          </a:p>
          <a:p>
            <a:pPr defTabSz="3056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953" b="1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(All quotations: p.26)</a:t>
            </a:r>
          </a:p>
        </p:txBody>
      </p:sp>
    </p:spTree>
    <p:extLst>
      <p:ext uri="{BB962C8B-B14F-4D97-AF65-F5344CB8AC3E}">
        <p14:creationId xmlns:p14="http://schemas.microsoft.com/office/powerpoint/2010/main" val="1721475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FD42E-0AE5-4216-B507-AA1D7244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/>
              <a:t>Jakita</a:t>
            </a:r>
            <a:r>
              <a:rPr lang="en-GB" b="1" dirty="0"/>
              <a:t> Wagner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99573-8DE7-4B77-8E02-EDAE4E51F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10" y="1552575"/>
            <a:ext cx="1617607" cy="3752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712D76-8D87-475A-B3DA-8DBF6D31C7D2}"/>
              </a:ext>
            </a:extLst>
          </p:cNvPr>
          <p:cNvSpPr txBox="1"/>
          <p:nvPr/>
        </p:nvSpPr>
        <p:spPr>
          <a:xfrm>
            <a:off x="3301233" y="1552575"/>
            <a:ext cx="4419600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Reynolds makes reference to the 'fetishism implicit in the design of most superhero costumes’ (p.30).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If Wonder Woman was conceived as ‘a frank appeal to male fantasies of sexual domination’ as Reynolds puts it (p.34) then </a:t>
            </a:r>
            <a:r>
              <a:rPr lang="en-GB" b="1" dirty="0" err="1"/>
              <a:t>Jakita</a:t>
            </a:r>
            <a:r>
              <a:rPr lang="en-GB" b="1" dirty="0"/>
              <a:t>, in her dominatrix leather, appeals to masochistic fantasies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Her costume recalls Michelle Pfeiffer’s </a:t>
            </a:r>
            <a:r>
              <a:rPr lang="en-GB" b="1" i="1" dirty="0" err="1"/>
              <a:t>Catwoman</a:t>
            </a:r>
            <a:r>
              <a:rPr lang="en-GB" b="1" dirty="0"/>
              <a:t> in </a:t>
            </a:r>
            <a:r>
              <a:rPr lang="en-GB" b="1" i="1" dirty="0"/>
              <a:t>Batman </a:t>
            </a:r>
            <a:r>
              <a:rPr lang="en-GB" b="1" dirty="0"/>
              <a:t>(Tim Burton, 1992) as well as that of The </a:t>
            </a:r>
            <a:r>
              <a:rPr lang="en-GB" b="1" dirty="0" err="1"/>
              <a:t>Midnighter</a:t>
            </a:r>
            <a:endParaRPr lang="en-GB" b="1" dirty="0"/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8" name="Picture 7" descr="A person that is standing in the dark&#10;&#10;Description generated with high confidence">
            <a:extLst>
              <a:ext uri="{FF2B5EF4-FFF2-40B4-BE49-F238E27FC236}">
                <a16:creationId xmlns:a16="http://schemas.microsoft.com/office/drawing/2014/main" id="{4B23745D-5D8F-43A4-B36E-C459D7A12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16" y="2878138"/>
            <a:ext cx="1647782" cy="2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8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1A90D9-B471-4B88-BBD0-F2AA00A8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Planetary/Batman: Night on Earth</a:t>
            </a:r>
            <a:br>
              <a:rPr lang="en-GB" b="1" i="1" dirty="0"/>
            </a:br>
            <a:r>
              <a:rPr lang="en-GB" sz="3600" b="1" dirty="0"/>
              <a:t>(August, 2003)</a:t>
            </a:r>
            <a:endParaRPr lang="en-GB" sz="36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CADD6-27F0-4CB3-A63D-A927AFA2A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2005012"/>
            <a:ext cx="465772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65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84E4-1053-4E5B-B23F-E2C5326DF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The Wild Storm</a:t>
            </a:r>
            <a:br>
              <a:rPr lang="en-GB" b="1" i="1" dirty="0"/>
            </a:br>
            <a:r>
              <a:rPr lang="en-GB" sz="3600" b="1" dirty="0"/>
              <a:t>(2016 - )</a:t>
            </a:r>
            <a:endParaRPr lang="en-GB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BF0EB-94E2-40B5-8296-2542B299F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22" y="1690689"/>
            <a:ext cx="2707756" cy="4162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3E0FCD-5111-407B-A441-C1BACF558A50}"/>
              </a:ext>
            </a:extLst>
          </p:cNvPr>
          <p:cNvSpPr txBox="1"/>
          <p:nvPr/>
        </p:nvSpPr>
        <p:spPr>
          <a:xfrm>
            <a:off x="514350" y="1767006"/>
            <a:ext cx="1771650" cy="41857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A complete re-imagining of the </a:t>
            </a:r>
            <a:r>
              <a:rPr lang="en-GB" sz="1400" b="1" dirty="0" err="1"/>
              <a:t>WildStorm</a:t>
            </a:r>
            <a:r>
              <a:rPr lang="en-GB" sz="1400" b="1" dirty="0"/>
              <a:t> Universe.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Ellis describes it as “an alternative-reality story on a parallel earth”.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One of the main influences is </a:t>
            </a:r>
            <a:r>
              <a:rPr lang="en-GB" sz="1400" b="1" i="1" dirty="0"/>
              <a:t>Game of Thrones</a:t>
            </a:r>
            <a:r>
              <a:rPr lang="en-GB" sz="1400" b="1" dirty="0"/>
              <a:t> but “instead of house </a:t>
            </a:r>
            <a:r>
              <a:rPr lang="en-GB" sz="1400" b="1" dirty="0" err="1"/>
              <a:t>sigils</a:t>
            </a:r>
            <a:r>
              <a:rPr lang="en-GB" sz="1400" b="1" dirty="0"/>
              <a:t> we have mission patches, corporate logos and  mystery symbols “.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7C1423-3605-4E03-8843-AAE9AE47D97A}"/>
              </a:ext>
            </a:extLst>
          </p:cNvPr>
          <p:cNvSpPr txBox="1"/>
          <p:nvPr/>
        </p:nvSpPr>
        <p:spPr>
          <a:xfrm>
            <a:off x="6181725" y="1781175"/>
            <a:ext cx="2266950" cy="3754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The cover to the first issue (April, 2017) shows new iterations of the characters (L-R) Zealot, Deathblow and Voodoo.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Zealot and Voodoo were members of </a:t>
            </a:r>
            <a:r>
              <a:rPr lang="en-GB" sz="1400" b="1" dirty="0" err="1"/>
              <a:t>WildC.A.T.S</a:t>
            </a:r>
            <a:r>
              <a:rPr lang="en-GB" sz="1400" b="1" dirty="0"/>
              <a:t>; Deathblow was the </a:t>
            </a:r>
            <a:r>
              <a:rPr lang="en-GB" sz="1400" b="1" dirty="0" err="1"/>
              <a:t>WildStorm</a:t>
            </a:r>
            <a:r>
              <a:rPr lang="en-GB" sz="1400" b="1" dirty="0"/>
              <a:t> Universe’s equivalent of The Punisher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In the series Zealot is the character’s code name; Voodoo is a stage name; Deathblow is not used at all so far.</a:t>
            </a:r>
          </a:p>
        </p:txBody>
      </p:sp>
    </p:spTree>
    <p:extLst>
      <p:ext uri="{BB962C8B-B14F-4D97-AF65-F5344CB8AC3E}">
        <p14:creationId xmlns:p14="http://schemas.microsoft.com/office/powerpoint/2010/main" val="1393485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11303-558F-4783-B576-8BB08A4C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The Original Versions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64B2C-392F-441C-93D5-2C6C5B18A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690689"/>
            <a:ext cx="1619250" cy="3060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C6B239-6D58-4DA4-877C-37E3762AF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49" y="1690689"/>
            <a:ext cx="1456505" cy="3060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D149F3-261E-48BD-9104-872432267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49" y="1690689"/>
            <a:ext cx="2290889" cy="3060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81EFDD-73FD-4027-BA51-A76537E2424C}"/>
              </a:ext>
            </a:extLst>
          </p:cNvPr>
          <p:cNvSpPr txBox="1"/>
          <p:nvPr/>
        </p:nvSpPr>
        <p:spPr>
          <a:xfrm>
            <a:off x="1238250" y="5029200"/>
            <a:ext cx="546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L-R: Zealot; Deathblow; Voodoo</a:t>
            </a:r>
          </a:p>
        </p:txBody>
      </p:sp>
    </p:spTree>
    <p:extLst>
      <p:ext uri="{BB962C8B-B14F-4D97-AF65-F5344CB8AC3E}">
        <p14:creationId xmlns:p14="http://schemas.microsoft.com/office/powerpoint/2010/main" val="3903256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E807-B211-4956-A69B-6050D5600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The Wild C.A.T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04BA2-7EDE-410B-AF5B-B9AB84033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517" y="1690689"/>
            <a:ext cx="3670966" cy="4424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952F7-D7AA-44D7-97F0-986AE8C2AC29}"/>
              </a:ext>
            </a:extLst>
          </p:cNvPr>
          <p:cNvSpPr txBox="1"/>
          <p:nvPr/>
        </p:nvSpPr>
        <p:spPr>
          <a:xfrm>
            <a:off x="6710516" y="1833487"/>
            <a:ext cx="1804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Clockwise from left: </a:t>
            </a:r>
            <a:r>
              <a:rPr lang="en-GB" b="1" dirty="0" err="1"/>
              <a:t>Kenesha</a:t>
            </a:r>
            <a:r>
              <a:rPr lang="en-GB" b="1" dirty="0"/>
              <a:t>; Adrianna Tereshkova;  John Colt, Cole Cash</a:t>
            </a:r>
          </a:p>
        </p:txBody>
      </p:sp>
    </p:spTree>
    <p:extLst>
      <p:ext uri="{BB962C8B-B14F-4D97-AF65-F5344CB8AC3E}">
        <p14:creationId xmlns:p14="http://schemas.microsoft.com/office/powerpoint/2010/main" val="3259456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16A95-00E2-44D3-ADBF-0E2818964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The Original Versions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45866-5448-4289-9B5D-B0881DA23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31" y="1755264"/>
            <a:ext cx="1733550" cy="2719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347865-9E34-4708-9419-DDF7FB646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298" y="1834484"/>
            <a:ext cx="1755712" cy="2640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C96B5-AB6A-4382-8C42-BAB91FE5C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34484"/>
            <a:ext cx="1795639" cy="2640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7BFF16-997E-4075-BFED-FA0CA8E9F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497" y="1834484"/>
            <a:ext cx="1146902" cy="2640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27A7B-FB2F-4FB5-B227-0BB60EF642C1}"/>
              </a:ext>
            </a:extLst>
          </p:cNvPr>
          <p:cNvSpPr txBox="1"/>
          <p:nvPr/>
        </p:nvSpPr>
        <p:spPr>
          <a:xfrm>
            <a:off x="1931673" y="4999703"/>
            <a:ext cx="5173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L-R: Savant; Void Spartan; Grifter </a:t>
            </a:r>
          </a:p>
        </p:txBody>
      </p:sp>
    </p:spTree>
    <p:extLst>
      <p:ext uri="{BB962C8B-B14F-4D97-AF65-F5344CB8AC3E}">
        <p14:creationId xmlns:p14="http://schemas.microsoft.com/office/powerpoint/2010/main" val="1918397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98715-A56B-4734-82B7-34784832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Characters from </a:t>
            </a:r>
            <a:r>
              <a:rPr lang="en-GB" b="1" i="1" dirty="0"/>
              <a:t>The Authority</a:t>
            </a:r>
            <a:endParaRPr lang="en-GB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8184F-3B27-4CC2-9DD0-61B59060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4" y="2134216"/>
            <a:ext cx="2533650" cy="1800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96200A-7640-4C0E-AC3A-BCF660B03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683" y="2072745"/>
            <a:ext cx="2619375" cy="1743075"/>
          </a:xfrm>
          <a:prstGeom prst="rect">
            <a:avLst/>
          </a:prstGeom>
        </p:spPr>
      </p:pic>
      <p:pic>
        <p:nvPicPr>
          <p:cNvPr id="6" name="Picture 5" descr="A picture containing person, girl, sitting, indoor&#10;&#10;Description generated with high confidence">
            <a:extLst>
              <a:ext uri="{FF2B5EF4-FFF2-40B4-BE49-F238E27FC236}">
                <a16:creationId xmlns:a16="http://schemas.microsoft.com/office/drawing/2014/main" id="{96FE6F2B-1E53-4F21-99EF-AF2B5791D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5" y="4197876"/>
            <a:ext cx="2157529" cy="2493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AE440-C24A-4091-984B-2AC339C9F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578" y="4197876"/>
            <a:ext cx="1998503" cy="2475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4E7C58-50F0-418E-A5A8-6284E6AE7843}"/>
              </a:ext>
            </a:extLst>
          </p:cNvPr>
          <p:cNvSpPr txBox="1"/>
          <p:nvPr/>
        </p:nvSpPr>
        <p:spPr>
          <a:xfrm>
            <a:off x="3716595" y="2448232"/>
            <a:ext cx="17550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Clockwise from top left:</a:t>
            </a:r>
          </a:p>
          <a:p>
            <a:r>
              <a:rPr lang="en-GB" b="1" dirty="0"/>
              <a:t>Jenny Mei Sparks; Angela Spica (The Engineer); “The Mayor” (Jack Hawksmoor); Shin Lei-Men (a fusion of The Doctor and Swift)</a:t>
            </a:r>
          </a:p>
        </p:txBody>
      </p:sp>
    </p:spTree>
    <p:extLst>
      <p:ext uri="{BB962C8B-B14F-4D97-AF65-F5344CB8AC3E}">
        <p14:creationId xmlns:p14="http://schemas.microsoft.com/office/powerpoint/2010/main" val="2081755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55E1-684B-43F5-9DEB-2B0734A5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Michael Cray</a:t>
            </a:r>
            <a:br>
              <a:rPr lang="en-GB" b="1" i="1" dirty="0"/>
            </a:br>
            <a:r>
              <a:rPr lang="en-GB" sz="3200" b="1" dirty="0"/>
              <a:t>(2017 -)</a:t>
            </a:r>
            <a:endParaRPr lang="en-GB" b="1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7D888-2359-40A3-9392-395771E6C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61" y="1799302"/>
            <a:ext cx="3096789" cy="4693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FB045-6C67-49B2-BE9C-C588491A44E6}"/>
              </a:ext>
            </a:extLst>
          </p:cNvPr>
          <p:cNvSpPr txBox="1"/>
          <p:nvPr/>
        </p:nvSpPr>
        <p:spPr>
          <a:xfrm>
            <a:off x="6533535" y="1961534"/>
            <a:ext cx="2344994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The first spin-off from </a:t>
            </a:r>
            <a:r>
              <a:rPr lang="en-GB" sz="2400" b="1" i="1" dirty="0"/>
              <a:t>The Wild Storm</a:t>
            </a:r>
            <a:r>
              <a:rPr lang="en-GB" sz="2400" b="1" dirty="0"/>
              <a:t> not only has a character in fatigues on its cover it also has his given name as the title.</a:t>
            </a:r>
          </a:p>
        </p:txBody>
      </p:sp>
    </p:spTree>
    <p:extLst>
      <p:ext uri="{BB962C8B-B14F-4D97-AF65-F5344CB8AC3E}">
        <p14:creationId xmlns:p14="http://schemas.microsoft.com/office/powerpoint/2010/main" val="401688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885A-D448-4DA7-A80F-9CF5F5ED4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Michael Cray Kills the DC Universe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EC98B-0D29-4824-9BEE-C607C73E2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195" y="1821682"/>
            <a:ext cx="2743200" cy="407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C2115-D4EF-42DD-849B-FA4741123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994361"/>
            <a:ext cx="2427326" cy="3731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E3D16-7472-4214-ABFB-6B97638A5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390" y="1977821"/>
            <a:ext cx="2583566" cy="39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6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62A1CF-B4B3-4744-867F-C5FEA8C1953C}"/>
              </a:ext>
            </a:extLst>
          </p:cNvPr>
          <p:cNvSpPr txBox="1"/>
          <p:nvPr/>
        </p:nvSpPr>
        <p:spPr>
          <a:xfrm>
            <a:off x="868017" y="2769704"/>
            <a:ext cx="74079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Ellis doesn’t just want to refashion the superhero.</a:t>
            </a:r>
          </a:p>
          <a:p>
            <a:pPr algn="ctr"/>
            <a:endParaRPr lang="en-GB" sz="4000" b="1" dirty="0"/>
          </a:p>
          <a:p>
            <a:pPr algn="ctr"/>
            <a:r>
              <a:rPr lang="en-GB" sz="4000" b="1" dirty="0"/>
              <a:t>He wants to </a:t>
            </a:r>
            <a:r>
              <a:rPr lang="en-GB" sz="4000" b="1" i="1" dirty="0"/>
              <a:t>destroy </a:t>
            </a:r>
            <a:r>
              <a:rPr lang="en-GB" sz="4000" b="1" dirty="0"/>
              <a:t>it.</a:t>
            </a:r>
          </a:p>
          <a:p>
            <a:pPr algn="ctr"/>
            <a:endParaRPr lang="en-GB" sz="4000" b="1" dirty="0"/>
          </a:p>
          <a:p>
            <a:pPr algn="ctr"/>
            <a:r>
              <a:rPr lang="en-GB" sz="4000" b="1" dirty="0" err="1"/>
              <a:t>d.</a:t>
            </a:r>
            <a:r>
              <a:rPr lang="en-GB" sz="4000" b="1" err="1"/>
              <a:t>sweeney</a:t>
            </a:r>
            <a:r>
              <a:rPr lang="en-GB" sz="4000" b="1"/>
              <a:t>@gsa.ac.uk</a:t>
            </a:r>
            <a:endParaRPr lang="en-GB" sz="4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686B4-F2C6-4A22-B660-E73A5F8F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923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86F0-37D3-438C-AD5A-6A3A752A6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Ellis infiltrates </a:t>
            </a:r>
            <a:r>
              <a:rPr lang="en-GB" b="1" i="1" dirty="0" err="1"/>
              <a:t>Stormwatch</a:t>
            </a:r>
            <a:endParaRPr lang="en-GB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1A237-D24C-464E-8E02-651DE51BC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119" y="1785784"/>
            <a:ext cx="2328863" cy="3564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B1CF83-CE7A-43C6-91FE-3C0B4831A455}"/>
              </a:ext>
            </a:extLst>
          </p:cNvPr>
          <p:cNvSpPr txBox="1"/>
          <p:nvPr/>
        </p:nvSpPr>
        <p:spPr>
          <a:xfrm>
            <a:off x="1504170" y="5381327"/>
            <a:ext cx="595675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b="1" i="1" dirty="0" err="1"/>
              <a:t>Stormwatch</a:t>
            </a:r>
            <a:r>
              <a:rPr lang="en-GB" sz="1350" b="1" i="1" dirty="0"/>
              <a:t> </a:t>
            </a:r>
            <a:r>
              <a:rPr lang="en-GB" sz="1350" b="1" dirty="0"/>
              <a:t>#37, written by Warren Ellis, Cover art by Tom Raney &amp; Randy Elliott</a:t>
            </a:r>
          </a:p>
          <a:p>
            <a:pPr algn="ctr"/>
            <a:r>
              <a:rPr lang="en-GB" sz="1350" b="1" dirty="0"/>
              <a:t>Published by Image Comics, of which </a:t>
            </a:r>
            <a:r>
              <a:rPr lang="en-GB" sz="1350" b="1" dirty="0" err="1"/>
              <a:t>WildStorm</a:t>
            </a:r>
            <a:r>
              <a:rPr lang="en-GB" sz="1350" b="1" dirty="0"/>
              <a:t> was an imprint</a:t>
            </a:r>
          </a:p>
          <a:p>
            <a:pPr algn="ctr"/>
            <a:r>
              <a:rPr lang="en-GB" sz="1350" b="1" dirty="0" err="1"/>
              <a:t>WildStorm</a:t>
            </a:r>
            <a:r>
              <a:rPr lang="en-GB" sz="1350" b="1" dirty="0"/>
              <a:t> was founded by Jim Lee (1992) </a:t>
            </a:r>
            <a:endParaRPr lang="en-GB" sz="1350" b="1" i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146612-D95C-4553-AC20-A7BD88B30ABD}"/>
              </a:ext>
            </a:extLst>
          </p:cNvPr>
          <p:cNvSpPr/>
          <p:nvPr/>
        </p:nvSpPr>
        <p:spPr bwMode="auto">
          <a:xfrm>
            <a:off x="4939749" y="3053799"/>
            <a:ext cx="1212575" cy="100385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5E2A3-4D97-4115-AEBC-1AAFE1C42A49}"/>
              </a:ext>
            </a:extLst>
          </p:cNvPr>
          <p:cNvSpPr txBox="1"/>
          <p:nvPr/>
        </p:nvSpPr>
        <p:spPr>
          <a:xfrm>
            <a:off x="6569767" y="3053800"/>
            <a:ext cx="1938851" cy="1131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dirty="0"/>
              <a:t>Note the three characters circled</a:t>
            </a:r>
          </a:p>
          <a:p>
            <a:r>
              <a:rPr lang="en-GB" sz="1350" b="1" dirty="0"/>
              <a:t>L-R: Jenny Sparks, Jack Hawksmoor; Swift aka Shen Li-Min</a:t>
            </a:r>
            <a:r>
              <a:rPr lang="en-GB" sz="135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8541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B23F-EA81-457E-92C3-4B043BB2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Ellis’s Avatar: Jenny Sparks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EFDDB-AB9F-4718-87FC-AA9200BFC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02" y="2245331"/>
            <a:ext cx="3931803" cy="3203157"/>
          </a:xfrm>
          <a:prstGeom prst="rect">
            <a:avLst/>
          </a:prstGeom>
        </p:spPr>
      </p:pic>
      <p:pic>
        <p:nvPicPr>
          <p:cNvPr id="5" name="Picture 4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59C93662-4432-4914-A953-8CD9F6BE9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63" y="2245331"/>
            <a:ext cx="2319528" cy="3203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BEF9EC-3D27-47EB-91B1-53AA5175F19C}"/>
              </a:ext>
            </a:extLst>
          </p:cNvPr>
          <p:cNvSpPr txBox="1"/>
          <p:nvPr/>
        </p:nvSpPr>
        <p:spPr>
          <a:xfrm>
            <a:off x="2186609" y="5586879"/>
            <a:ext cx="484036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/>
              <a:t>L: Jenny Sparks (b. London, 1900); R: Warren Ellis (b. Essex, 1968)</a:t>
            </a:r>
          </a:p>
          <a:p>
            <a:pPr algn="ctr"/>
            <a:r>
              <a:rPr lang="en-GB" sz="1350" b="1" dirty="0"/>
              <a:t>Ellis created Jenny for </a:t>
            </a:r>
            <a:r>
              <a:rPr lang="en-GB" sz="1350" b="1" i="1" dirty="0" err="1"/>
              <a:t>Stormwatch</a:t>
            </a:r>
            <a:r>
              <a:rPr lang="en-GB" sz="135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2310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B23F-EA81-457E-92C3-4B043BB2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Statements of Intent</a:t>
            </a:r>
          </a:p>
        </p:txBody>
      </p:sp>
      <p:pic>
        <p:nvPicPr>
          <p:cNvPr id="3076" name="Picture 3">
            <a:extLst>
              <a:ext uri="{FF2B5EF4-FFF2-40B4-BE49-F238E27FC236}">
                <a16:creationId xmlns:a16="http://schemas.microsoft.com/office/drawing/2014/main" id="{0BA1A38A-85AD-4B19-A083-3B609D99B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3" y="1865744"/>
            <a:ext cx="1420349" cy="269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Text Box 4">
            <a:extLst>
              <a:ext uri="{FF2B5EF4-FFF2-40B4-BE49-F238E27FC236}">
                <a16:creationId xmlns:a16="http://schemas.microsoft.com/office/drawing/2014/main" id="{1D6CD88F-1055-449F-8CB7-C62626AE6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74" y="4620676"/>
            <a:ext cx="2286719" cy="138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35" tIns="30617" rIns="61235" bIns="30617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05678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sz="1050" b="1" dirty="0"/>
              <a:t>“I won't wear one of those </a:t>
            </a:r>
            <a:r>
              <a:rPr lang="en-GB" altLang="en-US" sz="1050" b="1" dirty="0" err="1"/>
              <a:t>damnfool</a:t>
            </a:r>
            <a:r>
              <a:rPr lang="en-GB" altLang="en-US" sz="1050" b="1" dirty="0"/>
              <a:t> spandex body-condom things. I don't have the bust for it.”</a:t>
            </a:r>
          </a:p>
          <a:p>
            <a:pPr defTabSz="305678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r>
              <a:rPr lang="en-GB" altLang="en-US" sz="1200" b="1" dirty="0"/>
              <a:t>Jenny Sparks in her debut appearance,  </a:t>
            </a:r>
            <a:r>
              <a:rPr lang="en-GB" altLang="en-US" sz="1200" b="1" i="1" dirty="0" err="1"/>
              <a:t>Stormwatch</a:t>
            </a:r>
            <a:r>
              <a:rPr lang="en-GB" altLang="en-US" sz="1200" b="1" dirty="0"/>
              <a:t> #37, (July, 1996)</a:t>
            </a:r>
          </a:p>
          <a:p>
            <a:pPr defTabSz="305678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endParaRPr lang="en-GB" altLang="en-US" sz="1225" b="1" dirty="0"/>
          </a:p>
          <a:p>
            <a:pPr defTabSz="305678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4598" algn="l"/>
                <a:tab pos="610277" algn="l"/>
                <a:tab pos="915955" algn="l"/>
                <a:tab pos="1221633" algn="l"/>
                <a:tab pos="1527311" algn="l"/>
                <a:tab pos="1832990" algn="l"/>
                <a:tab pos="2138667" algn="l"/>
                <a:tab pos="2444346" algn="l"/>
                <a:tab pos="2750024" algn="l"/>
                <a:tab pos="3055703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50" algn="l"/>
                <a:tab pos="5501128" algn="l"/>
                <a:tab pos="5806806" algn="l"/>
                <a:tab pos="6112484" algn="l"/>
              </a:tabLst>
            </a:pPr>
            <a:endParaRPr lang="en-GB" altLang="en-US" sz="1225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8E087-D0EE-471D-B93A-9A5F099143E7}"/>
              </a:ext>
            </a:extLst>
          </p:cNvPr>
          <p:cNvSpPr txBox="1"/>
          <p:nvPr/>
        </p:nvSpPr>
        <p:spPr>
          <a:xfrm>
            <a:off x="3382540" y="4743451"/>
            <a:ext cx="2286719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 err="1"/>
              <a:t>Stormwatch</a:t>
            </a:r>
            <a:r>
              <a:rPr lang="en-GB" sz="1200" b="1" i="1" dirty="0"/>
              <a:t> # 38</a:t>
            </a:r>
            <a:r>
              <a:rPr lang="en-GB" sz="1200" b="1" dirty="0"/>
              <a:t> (August, 1996)</a:t>
            </a:r>
          </a:p>
          <a:p>
            <a:r>
              <a:rPr lang="en-GB" sz="1050" b="1" dirty="0"/>
              <a:t>Cover art by Tom Raney &amp; Randy Elliott</a:t>
            </a:r>
          </a:p>
          <a:p>
            <a:r>
              <a:rPr lang="en-GB" sz="1050" b="1" dirty="0"/>
              <a:t>Note cover presence of Jack Hawksmoor, who also debuted in #37 and was created by Ellis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518A35-6591-4EF4-913D-B965C4C3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429" y="1857346"/>
            <a:ext cx="1792270" cy="2757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A33670-CD24-44E1-BDD0-DB297207BB37}"/>
              </a:ext>
            </a:extLst>
          </p:cNvPr>
          <p:cNvSpPr txBox="1"/>
          <p:nvPr/>
        </p:nvSpPr>
        <p:spPr>
          <a:xfrm>
            <a:off x="6031429" y="4809395"/>
            <a:ext cx="179227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 err="1"/>
              <a:t>Stormwatch</a:t>
            </a:r>
            <a:r>
              <a:rPr lang="en-GB" sz="1200" b="1" dirty="0"/>
              <a:t> #48 (May, 1997)</a:t>
            </a:r>
          </a:p>
          <a:p>
            <a:r>
              <a:rPr lang="en-GB" sz="1050" b="1" dirty="0"/>
              <a:t>Cover art by Tom Raney and Randy Elliott.</a:t>
            </a:r>
          </a:p>
          <a:p>
            <a:r>
              <a:rPr lang="en-GB" sz="1050" b="1" dirty="0"/>
              <a:t>Note cover presence of Jenny Sparks and title, ‘Change or Die’ circled.</a:t>
            </a:r>
          </a:p>
          <a:p>
            <a:endParaRPr lang="en-GB" sz="105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436B73-09FA-4ADB-B18E-8BF4494AE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540" y="1857345"/>
            <a:ext cx="1639205" cy="25218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7A690AD-655E-4C5C-9222-A828DCB146D7}"/>
              </a:ext>
            </a:extLst>
          </p:cNvPr>
          <p:cNvSpPr/>
          <p:nvPr/>
        </p:nvSpPr>
        <p:spPr bwMode="auto">
          <a:xfrm>
            <a:off x="3622691" y="2735241"/>
            <a:ext cx="949311" cy="95466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F6DD7D-8734-4AF4-9C0F-F6C267C25BFD}"/>
              </a:ext>
            </a:extLst>
          </p:cNvPr>
          <p:cNvSpPr/>
          <p:nvPr/>
        </p:nvSpPr>
        <p:spPr bwMode="auto">
          <a:xfrm>
            <a:off x="6331231" y="2372962"/>
            <a:ext cx="1417789" cy="36228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BE315F-916A-42F2-B0BD-5272305BD9F2}"/>
              </a:ext>
            </a:extLst>
          </p:cNvPr>
          <p:cNvSpPr/>
          <p:nvPr/>
        </p:nvSpPr>
        <p:spPr bwMode="auto">
          <a:xfrm>
            <a:off x="6520251" y="2831890"/>
            <a:ext cx="685800" cy="6858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3553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F381-C5A5-4021-8A3E-D72208ED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 err="1"/>
              <a:t>Stormwatch</a:t>
            </a:r>
            <a:r>
              <a:rPr lang="en-GB" b="1" dirty="0"/>
              <a:t> Vol. 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46D83-E8CF-4347-94FF-2E3C3039C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02" y="2100961"/>
            <a:ext cx="1851509" cy="2856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5C89A7-A258-43C5-B932-7FE34AD8F3DC}"/>
              </a:ext>
            </a:extLst>
          </p:cNvPr>
          <p:cNvSpPr txBox="1"/>
          <p:nvPr/>
        </p:nvSpPr>
        <p:spPr>
          <a:xfrm>
            <a:off x="1647847" y="5040479"/>
            <a:ext cx="2576287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i="1" dirty="0" err="1"/>
              <a:t>Stormwatch</a:t>
            </a:r>
            <a:r>
              <a:rPr lang="en-GB" sz="1350" b="1" dirty="0"/>
              <a:t> Vol 2, #1</a:t>
            </a:r>
          </a:p>
          <a:p>
            <a:r>
              <a:rPr lang="en-GB" sz="1050" b="1" dirty="0"/>
              <a:t>(October, 1997)</a:t>
            </a:r>
          </a:p>
          <a:p>
            <a:r>
              <a:rPr lang="en-GB" sz="1050" b="1" dirty="0"/>
              <a:t>Cover art by Richard Bennett &amp; Travis Charest</a:t>
            </a:r>
          </a:p>
          <a:p>
            <a:r>
              <a:rPr lang="en-GB" sz="1050" b="1" dirty="0"/>
              <a:t>Note absence of Jenny Sparks.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E38CA-FA9B-417F-A0EB-11AB5D8A4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052" y="2100961"/>
            <a:ext cx="1862685" cy="285687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7206F23-1720-46A9-BF30-EE475348439C}"/>
              </a:ext>
            </a:extLst>
          </p:cNvPr>
          <p:cNvSpPr/>
          <p:nvPr/>
        </p:nvSpPr>
        <p:spPr bwMode="auto">
          <a:xfrm>
            <a:off x="1749050" y="2760593"/>
            <a:ext cx="685800" cy="6858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612AA8-815C-487B-8E0B-5B0259FEEABD}"/>
              </a:ext>
            </a:extLst>
          </p:cNvPr>
          <p:cNvSpPr/>
          <p:nvPr/>
        </p:nvSpPr>
        <p:spPr bwMode="auto">
          <a:xfrm>
            <a:off x="4627265" y="2728293"/>
            <a:ext cx="685800" cy="37520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AEAAB-3B22-4104-8DEE-2DF49A942F2C}"/>
              </a:ext>
            </a:extLst>
          </p:cNvPr>
          <p:cNvSpPr txBox="1"/>
          <p:nvPr/>
        </p:nvSpPr>
        <p:spPr>
          <a:xfrm>
            <a:off x="4627266" y="5040479"/>
            <a:ext cx="2673626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i="1" dirty="0" err="1"/>
              <a:t>Stormwatch</a:t>
            </a:r>
            <a:r>
              <a:rPr lang="en-GB" sz="1350" b="1" i="1" dirty="0"/>
              <a:t> </a:t>
            </a:r>
            <a:r>
              <a:rPr lang="en-GB" sz="1350" b="1" dirty="0"/>
              <a:t>Vol 2, #2</a:t>
            </a:r>
          </a:p>
          <a:p>
            <a:r>
              <a:rPr lang="en-GB" sz="1050" b="1" dirty="0"/>
              <a:t>(November, 1997)</a:t>
            </a:r>
          </a:p>
          <a:p>
            <a:r>
              <a:rPr lang="en-GB" sz="1050" b="1" dirty="0"/>
              <a:t>Art by Oscar Jimenez</a:t>
            </a:r>
          </a:p>
          <a:p>
            <a:r>
              <a:rPr lang="en-GB" sz="1050" b="1" dirty="0"/>
              <a:t>Note Swift, circled.</a:t>
            </a:r>
          </a:p>
          <a:p>
            <a:r>
              <a:rPr lang="en-GB" sz="1050" b="1" dirty="0"/>
              <a:t>Swift was not created by Warren Ellis.</a:t>
            </a:r>
          </a:p>
          <a:p>
            <a:r>
              <a:rPr lang="en-GB" sz="1050" b="1" dirty="0"/>
              <a:t>Jenny, Jack and Swift form a </a:t>
            </a:r>
            <a:r>
              <a:rPr lang="en-GB" sz="1050" b="1" i="1" dirty="0"/>
              <a:t>covert</a:t>
            </a:r>
            <a:r>
              <a:rPr lang="en-GB" sz="1050" b="1" dirty="0"/>
              <a:t> team called </a:t>
            </a:r>
            <a:r>
              <a:rPr lang="en-GB" sz="1050" b="1" dirty="0" err="1"/>
              <a:t>Stormwatch</a:t>
            </a:r>
            <a:r>
              <a:rPr lang="en-GB" sz="1050" b="1" dirty="0"/>
              <a:t> Black.</a:t>
            </a:r>
          </a:p>
          <a:p>
            <a:r>
              <a:rPr lang="en-GB" sz="1050" b="1" dirty="0"/>
              <a:t>Note Jenny’s resemblance to Gillian Anderson of </a:t>
            </a:r>
            <a:r>
              <a:rPr lang="en-GB" sz="1050" b="1" i="1" dirty="0"/>
              <a:t>The X-Files</a:t>
            </a:r>
            <a:r>
              <a:rPr lang="en-GB" sz="1050" b="1" dirty="0"/>
              <a:t> here.</a:t>
            </a:r>
          </a:p>
        </p:txBody>
      </p:sp>
    </p:spTree>
    <p:extLst>
      <p:ext uri="{BB962C8B-B14F-4D97-AF65-F5344CB8AC3E}">
        <p14:creationId xmlns:p14="http://schemas.microsoft.com/office/powerpoint/2010/main" val="3468258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F381-C5A5-4021-8A3E-D72208ED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 err="1"/>
              <a:t>Stormwatch</a:t>
            </a:r>
            <a:r>
              <a:rPr lang="en-GB" dirty="0"/>
              <a:t> </a:t>
            </a:r>
            <a:r>
              <a:rPr lang="en-GB" b="1" dirty="0"/>
              <a:t>Vol. 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C89A7-A258-43C5-B932-7FE34AD8F3DC}"/>
              </a:ext>
            </a:extLst>
          </p:cNvPr>
          <p:cNvSpPr txBox="1"/>
          <p:nvPr/>
        </p:nvSpPr>
        <p:spPr>
          <a:xfrm>
            <a:off x="1061439" y="4710616"/>
            <a:ext cx="25762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i="1" dirty="0" err="1"/>
              <a:t>Stormwatch</a:t>
            </a:r>
            <a:r>
              <a:rPr lang="en-GB" sz="1350" b="1" dirty="0"/>
              <a:t> Vol 2, #3</a:t>
            </a:r>
          </a:p>
          <a:p>
            <a:r>
              <a:rPr lang="en-GB" sz="1050" b="1" dirty="0"/>
              <a:t>(January, 1998)</a:t>
            </a:r>
          </a:p>
          <a:p>
            <a:r>
              <a:rPr lang="en-GB" sz="1050" b="1" dirty="0"/>
              <a:t>Cover art by Gary Frank &amp; Randy Elliott</a:t>
            </a:r>
          </a:p>
          <a:p>
            <a:endParaRPr lang="en-GB" sz="105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AEAAB-3B22-4104-8DEE-2DF49A942F2C}"/>
              </a:ext>
            </a:extLst>
          </p:cNvPr>
          <p:cNvSpPr txBox="1"/>
          <p:nvPr/>
        </p:nvSpPr>
        <p:spPr>
          <a:xfrm>
            <a:off x="4468240" y="4710616"/>
            <a:ext cx="2576288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i="1" dirty="0" err="1"/>
              <a:t>Stormwatch</a:t>
            </a:r>
            <a:r>
              <a:rPr lang="en-GB" sz="1350" b="1" i="1" dirty="0"/>
              <a:t> </a:t>
            </a:r>
            <a:r>
              <a:rPr lang="en-GB" sz="1350" b="1" dirty="0"/>
              <a:t>Vol 2, #4</a:t>
            </a:r>
          </a:p>
          <a:p>
            <a:r>
              <a:rPr lang="en-GB" sz="1050" b="1" dirty="0"/>
              <a:t>(February, 1998)</a:t>
            </a:r>
          </a:p>
          <a:p>
            <a:r>
              <a:rPr lang="en-GB" sz="1050" b="1" dirty="0"/>
              <a:t>Cover art by Bryan Hitch &amp; Paul </a:t>
            </a:r>
            <a:r>
              <a:rPr lang="en-GB" sz="1050" b="1" dirty="0" err="1"/>
              <a:t>Neary</a:t>
            </a:r>
            <a:endParaRPr lang="en-GB" sz="1050" b="1" dirty="0"/>
          </a:p>
          <a:p>
            <a:r>
              <a:rPr lang="en-GB" sz="1050" b="1" dirty="0"/>
              <a:t>Hitch &amp; </a:t>
            </a:r>
            <a:r>
              <a:rPr lang="en-GB" sz="1050" b="1" dirty="0" err="1"/>
              <a:t>Neary</a:t>
            </a:r>
            <a:r>
              <a:rPr lang="en-GB" sz="1050" b="1" dirty="0"/>
              <a:t> also did the interior art.</a:t>
            </a:r>
          </a:p>
          <a:p>
            <a:r>
              <a:rPr lang="en-GB" sz="1050" b="1" dirty="0"/>
              <a:t>This issue is the debut of Apollo and The </a:t>
            </a:r>
            <a:r>
              <a:rPr lang="en-GB" sz="1050" b="1" dirty="0" err="1"/>
              <a:t>Midnighter</a:t>
            </a:r>
            <a:r>
              <a:rPr lang="en-GB" sz="1050" b="1" dirty="0"/>
              <a:t>, shown, both co-created by Ellis &amp; Hitch.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C7947-C867-446B-B5B9-72F9D7F1C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036" y="1917922"/>
            <a:ext cx="1752520" cy="2687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53B6D1-5EA0-4653-85C6-A95AE4B71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02" y="1892956"/>
            <a:ext cx="1752521" cy="271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AC50B-0C14-4C00-AF44-C588074F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Apollo &amp; The </a:t>
            </a:r>
            <a:r>
              <a:rPr lang="en-GB" b="1" dirty="0" err="1"/>
              <a:t>Midnighter</a:t>
            </a:r>
            <a:endParaRPr lang="en-GB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7A592-3FEA-4BEA-9F0C-67DDBCB9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104" y="1828469"/>
            <a:ext cx="2712843" cy="4082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26E0C9-4955-42BA-B42D-1C125597AF73}"/>
              </a:ext>
            </a:extLst>
          </p:cNvPr>
          <p:cNvSpPr txBox="1"/>
          <p:nvPr/>
        </p:nvSpPr>
        <p:spPr>
          <a:xfrm>
            <a:off x="5973418" y="1917922"/>
            <a:ext cx="2305878" cy="3831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Appear in </a:t>
            </a:r>
            <a:r>
              <a:rPr lang="en-GB" sz="1350" b="1" dirty="0" err="1"/>
              <a:t>Stormwatch</a:t>
            </a:r>
            <a:r>
              <a:rPr lang="en-GB" sz="1350" b="1" dirty="0"/>
              <a:t> ## 4-6 but do not join the team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The duo are analogues of Superman and Batman respectively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‘The discourse implicit in superhero comics is far from being an arbitrary set of conventions’ (Reynolds, p.26)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‘Costume creates a community between its wearers’ (Reynolds, p.37)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And with readers. We </a:t>
            </a:r>
            <a:r>
              <a:rPr lang="en-GB" sz="1350" b="1" i="1" dirty="0"/>
              <a:t>recognise</a:t>
            </a:r>
            <a:r>
              <a:rPr lang="en-GB" sz="1350" b="1" dirty="0"/>
              <a:t> Apollo and </a:t>
            </a:r>
            <a:r>
              <a:rPr lang="en-GB" sz="1350" b="1" dirty="0" err="1"/>
              <a:t>Midnighter</a:t>
            </a:r>
            <a:r>
              <a:rPr lang="en-GB" sz="1350" b="1" dirty="0"/>
              <a:t> for who/what they </a:t>
            </a:r>
            <a:r>
              <a:rPr lang="en-GB" sz="1350" b="1" i="1" dirty="0"/>
              <a:t>represent</a:t>
            </a:r>
            <a:r>
              <a:rPr lang="en-GB" sz="135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711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F381-C5A5-4021-8A3E-D72208ED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 err="1"/>
              <a:t>Stormwatch</a:t>
            </a:r>
            <a:r>
              <a:rPr lang="en-GB" dirty="0"/>
              <a:t> </a:t>
            </a:r>
            <a:r>
              <a:rPr lang="en-GB" b="1" dirty="0"/>
              <a:t>Vol. 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C89A7-A258-43C5-B932-7FE34AD8F3DC}"/>
              </a:ext>
            </a:extLst>
          </p:cNvPr>
          <p:cNvSpPr txBox="1"/>
          <p:nvPr/>
        </p:nvSpPr>
        <p:spPr>
          <a:xfrm>
            <a:off x="266123" y="4399720"/>
            <a:ext cx="2576287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i="1" dirty="0" err="1"/>
              <a:t>Stormwatch</a:t>
            </a:r>
            <a:r>
              <a:rPr lang="en-GB" sz="1350" b="1" dirty="0"/>
              <a:t> Vol 2, # 7</a:t>
            </a:r>
          </a:p>
          <a:p>
            <a:r>
              <a:rPr lang="en-GB" sz="1050" b="1" dirty="0"/>
              <a:t>(May, 1998)</a:t>
            </a:r>
          </a:p>
          <a:p>
            <a:r>
              <a:rPr lang="en-GB" sz="900" b="1" dirty="0"/>
              <a:t>Cover art by Bryan Hitch and Paul </a:t>
            </a:r>
            <a:r>
              <a:rPr lang="en-GB" sz="900" b="1" dirty="0" err="1"/>
              <a:t>Neary</a:t>
            </a:r>
            <a:endParaRPr lang="en-GB" sz="900" b="1" dirty="0"/>
          </a:p>
          <a:p>
            <a:r>
              <a:rPr lang="en-GB" sz="900" b="1" dirty="0"/>
              <a:t>Beginning of the story-arc ‘Bleed’ set in a parallel universe. Cover shows this universe’s version of Jack </a:t>
            </a:r>
            <a:r>
              <a:rPr lang="en-GB" sz="900" b="1" dirty="0" err="1"/>
              <a:t>Hawksoor</a:t>
            </a:r>
            <a:r>
              <a:rPr lang="en-GB" sz="900" b="1" dirty="0"/>
              <a:t> who is undergoing surgery to no longer be a superhero, just as Ellis is ‘operating’ on </a:t>
            </a:r>
            <a:r>
              <a:rPr lang="en-GB" sz="900" b="1" i="1" dirty="0" err="1"/>
              <a:t>Stormwatch</a:t>
            </a:r>
            <a:r>
              <a:rPr lang="en-GB" sz="900" b="1" i="1" dirty="0"/>
              <a:t> </a:t>
            </a:r>
            <a:r>
              <a:rPr lang="en-GB" sz="900" b="1" dirty="0"/>
              <a:t>to make it a science fiction comic.</a:t>
            </a:r>
          </a:p>
          <a:p>
            <a:endParaRPr lang="en-GB" sz="105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AEAAB-3B22-4104-8DEE-2DF49A942F2C}"/>
              </a:ext>
            </a:extLst>
          </p:cNvPr>
          <p:cNvSpPr txBox="1"/>
          <p:nvPr/>
        </p:nvSpPr>
        <p:spPr>
          <a:xfrm>
            <a:off x="3725307" y="4399720"/>
            <a:ext cx="257628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i="1" dirty="0" err="1"/>
              <a:t>Stormwatch</a:t>
            </a:r>
            <a:r>
              <a:rPr lang="en-GB" sz="1350" b="1" i="1" dirty="0"/>
              <a:t> </a:t>
            </a:r>
            <a:r>
              <a:rPr lang="en-GB" sz="1350" b="1" dirty="0"/>
              <a:t>Vol 2, #8 </a:t>
            </a:r>
            <a:r>
              <a:rPr lang="en-GB" sz="1050" b="1" dirty="0"/>
              <a:t>(June, 1998)</a:t>
            </a:r>
          </a:p>
          <a:p>
            <a:r>
              <a:rPr lang="en-GB" sz="1050" b="1" dirty="0"/>
              <a:t>Shows members of the team who pre-date Ellis’s run on the book.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987AC-EB6E-4A91-AD69-0E3D1A064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80" y="1848348"/>
            <a:ext cx="1646376" cy="2551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6C9623-A31D-4CC2-B709-C2165928F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550" y="1848348"/>
            <a:ext cx="1571834" cy="2435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0F206-DAEC-4730-86E0-282537588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745" y="1848348"/>
            <a:ext cx="1571834" cy="2435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06C453-B8F9-465F-A0AB-FC75B124CF24}"/>
              </a:ext>
            </a:extLst>
          </p:cNvPr>
          <p:cNvSpPr txBox="1"/>
          <p:nvPr/>
        </p:nvSpPr>
        <p:spPr>
          <a:xfrm>
            <a:off x="6688745" y="4423748"/>
            <a:ext cx="1584414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i="1" dirty="0" err="1">
                <a:cs typeface="Vani" panose="020B0502040204020203" pitchFamily="18" charset="0"/>
              </a:rPr>
              <a:t>Stormwatch</a:t>
            </a:r>
            <a:r>
              <a:rPr lang="en-GB" sz="1350" b="1" i="1" dirty="0">
                <a:cs typeface="Vani" panose="020B0502040204020203" pitchFamily="18" charset="0"/>
              </a:rPr>
              <a:t> </a:t>
            </a:r>
            <a:r>
              <a:rPr lang="en-GB" sz="1350" b="1" dirty="0">
                <a:cs typeface="Vani" panose="020B0502040204020203" pitchFamily="18" charset="0"/>
              </a:rPr>
              <a:t>Vol 2, #9 </a:t>
            </a:r>
            <a:r>
              <a:rPr lang="en-GB" sz="1200" b="1" dirty="0">
                <a:cs typeface="Vani" panose="020B0502040204020203" pitchFamily="18" charset="0"/>
              </a:rPr>
              <a:t>(July, 1998)</a:t>
            </a:r>
          </a:p>
          <a:p>
            <a:r>
              <a:rPr lang="en-GB" sz="1050" b="1" dirty="0">
                <a:cs typeface="Vani" panose="020B0502040204020203" pitchFamily="18" charset="0"/>
              </a:rPr>
              <a:t>Show only a cyber-enhanced parallel universe Jack Hawksmoor.</a:t>
            </a:r>
          </a:p>
          <a:p>
            <a:endParaRPr lang="en-GB" sz="1050" b="1" dirty="0">
              <a:cs typeface="Vani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70611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1657</Words>
  <Application>Microsoft Office PowerPoint</Application>
  <PresentationFormat>On-screen Show (4:3)</PresentationFormat>
  <Paragraphs>147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Microsoft YaHei</vt:lpstr>
      <vt:lpstr>Arial</vt:lpstr>
      <vt:lpstr>Calibri</vt:lpstr>
      <vt:lpstr>Calibri Light</vt:lpstr>
      <vt:lpstr>Lucida Sans Unicode</vt:lpstr>
      <vt:lpstr>Times New Roman</vt:lpstr>
      <vt:lpstr>Vani</vt:lpstr>
      <vt:lpstr>1_Office Theme</vt:lpstr>
      <vt:lpstr>3_Office Theme</vt:lpstr>
      <vt:lpstr>2_Office Theme</vt:lpstr>
      <vt:lpstr>Office Theme</vt:lpstr>
      <vt:lpstr>4_Office Theme</vt:lpstr>
      <vt:lpstr>Perverting Suits: Superhero Costume in the WildStorm Comics of Warren Ellis Dr David Sweeney The Glasgow School of Art NeMLA 2018 d.sweeney@gsa.ac.uk</vt:lpstr>
      <vt:lpstr>Superheroes: A Modern Mythology Richard Reynolds (1992)</vt:lpstr>
      <vt:lpstr>Ellis infiltrates Stormwatch</vt:lpstr>
      <vt:lpstr>Ellis’s Avatar: Jenny Sparks</vt:lpstr>
      <vt:lpstr>Statements of Intent</vt:lpstr>
      <vt:lpstr>Stormwatch Vol. 2 </vt:lpstr>
      <vt:lpstr>Stormwatch Vol. 2 </vt:lpstr>
      <vt:lpstr>Apollo &amp; The Midnighter</vt:lpstr>
      <vt:lpstr>Stormwatch Vol. 2 </vt:lpstr>
      <vt:lpstr>WildC.A.T.S/Aliens</vt:lpstr>
      <vt:lpstr>Stormwatch Vol. 2 </vt:lpstr>
      <vt:lpstr>The Authority</vt:lpstr>
      <vt:lpstr>Colonel Jennifer Sparks of the British Space Group</vt:lpstr>
      <vt:lpstr>  Brit Jenny</vt:lpstr>
      <vt:lpstr>The Engineer and The Doctor</vt:lpstr>
      <vt:lpstr>The Midnighter</vt:lpstr>
      <vt:lpstr>Planetary</vt:lpstr>
      <vt:lpstr>Antagonism/The Agon</vt:lpstr>
      <vt:lpstr>Planetary/The Authority: Ruling The World (June, 2000)</vt:lpstr>
      <vt:lpstr>Jakita Wagner</vt:lpstr>
      <vt:lpstr>Planetary/Batman: Night on Earth (August, 2003)</vt:lpstr>
      <vt:lpstr>The Wild Storm (2016 - )</vt:lpstr>
      <vt:lpstr>The Original Versions</vt:lpstr>
      <vt:lpstr>The Wild C.A.T</vt:lpstr>
      <vt:lpstr>The Original Versions</vt:lpstr>
      <vt:lpstr>Characters from The Authority</vt:lpstr>
      <vt:lpstr>Michael Cray (2017 -)</vt:lpstr>
      <vt:lpstr>Michael Cray Kills the DC Universe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Perverting Suits</dc:title>
  <dc:creator>david sweeney</dc:creator>
  <cp:lastModifiedBy>david sweeney</cp:lastModifiedBy>
  <cp:revision>55</cp:revision>
  <dcterms:created xsi:type="dcterms:W3CDTF">2018-04-11T07:51:02Z</dcterms:created>
  <dcterms:modified xsi:type="dcterms:W3CDTF">2018-04-14T13:49:47Z</dcterms:modified>
</cp:coreProperties>
</file>