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8" r:id="rId2"/>
    <p:sldId id="355" r:id="rId3"/>
    <p:sldId id="324" r:id="rId4"/>
    <p:sldId id="325" r:id="rId5"/>
    <p:sldId id="283" r:id="rId6"/>
    <p:sldId id="287" r:id="rId7"/>
    <p:sldId id="284" r:id="rId8"/>
    <p:sldId id="285" r:id="rId9"/>
    <p:sldId id="326" r:id="rId10"/>
    <p:sldId id="286" r:id="rId11"/>
    <p:sldId id="292" r:id="rId12"/>
    <p:sldId id="363" r:id="rId13"/>
    <p:sldId id="319" r:id="rId14"/>
    <p:sldId id="334" r:id="rId15"/>
    <p:sldId id="343" r:id="rId16"/>
    <p:sldId id="335" r:id="rId17"/>
    <p:sldId id="336" r:id="rId18"/>
    <p:sldId id="369" r:id="rId19"/>
    <p:sldId id="347" r:id="rId20"/>
    <p:sldId id="317" r:id="rId21"/>
    <p:sldId id="370" r:id="rId22"/>
    <p:sldId id="367" r:id="rId23"/>
    <p:sldId id="290" r:id="rId24"/>
    <p:sldId id="373" r:id="rId25"/>
    <p:sldId id="372" r:id="rId26"/>
    <p:sldId id="376" r:id="rId27"/>
    <p:sldId id="375" r:id="rId28"/>
    <p:sldId id="374" r:id="rId29"/>
    <p:sldId id="337" r:id="rId30"/>
    <p:sldId id="350" r:id="rId31"/>
    <p:sldId id="371" r:id="rId32"/>
    <p:sldId id="377" r:id="rId33"/>
    <p:sldId id="342" r:id="rId34"/>
    <p:sldId id="352" r:id="rId3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57" autoAdjust="0"/>
    <p:restoredTop sz="51357" autoAdjust="0"/>
  </p:normalViewPr>
  <p:slideViewPr>
    <p:cSldViewPr>
      <p:cViewPr varScale="1">
        <p:scale>
          <a:sx n="59" d="100"/>
          <a:sy n="59" d="100"/>
        </p:scale>
        <p:origin x="346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8C05AB7-1A22-484F-9F7E-B7FFD0A1B538}" type="datetimeFigureOut">
              <a:rPr lang="en-GB" smtClean="0"/>
              <a:t>31/05/2018</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71880E0-F5F1-4298-A4B2-1825A3CD4419}" type="slidenum">
              <a:rPr lang="en-GB" smtClean="0"/>
              <a:t>‹#›</a:t>
            </a:fld>
            <a:endParaRPr lang="en-GB" dirty="0"/>
          </a:p>
        </p:txBody>
      </p:sp>
    </p:spTree>
    <p:extLst>
      <p:ext uri="{BB962C8B-B14F-4D97-AF65-F5344CB8AC3E}">
        <p14:creationId xmlns:p14="http://schemas.microsoft.com/office/powerpoint/2010/main" val="157053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1</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Writing on the symbolic allusions of Mackintosh’s design, James Macaulay, in his authoritative 1993 Phaidon account of the building , states “…the library of the Glasgow School of Art is not only an aesthetic experience but the translation of philosophical thought into three dimensions.”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The building as a whole has been described by Sir Christopher Frayling, Rector of the</a:t>
            </a:r>
            <a:r>
              <a:rPr lang="en-GB" sz="1200" b="0" i="0"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Royal College of Art</a:t>
            </a:r>
            <a:r>
              <a:rPr lang="en-GB" sz="1200" b="0" i="0" u="none" strike="noStrike" kern="1200" baseline="0" dirty="0" smtClean="0">
                <a:solidFill>
                  <a:schemeClr val="tx1"/>
                </a:solidFill>
                <a:effectLst/>
                <a:latin typeface="+mn-lt"/>
                <a:ea typeface="+mn-ea"/>
                <a:cs typeface="+mn-cs"/>
              </a:rPr>
              <a:t> in London,</a:t>
            </a:r>
            <a:r>
              <a:rPr lang="en-GB" sz="1200" b="0" i="0" kern="1200" dirty="0" smtClean="0">
                <a:solidFill>
                  <a:schemeClr val="tx1"/>
                </a:solidFill>
                <a:effectLst/>
                <a:latin typeface="+mn-lt"/>
                <a:ea typeface="+mn-ea"/>
                <a:cs typeface="+mn-cs"/>
              </a:rPr>
              <a:t> as “the only art school in the world where the building is worthy of the subject...this is a work of art in which to make works of art”.</a:t>
            </a:r>
          </a:p>
        </p:txBody>
      </p:sp>
      <p:sp>
        <p:nvSpPr>
          <p:cNvPr id="4" name="Slide Number Placeholder 3"/>
          <p:cNvSpPr>
            <a:spLocks noGrp="1"/>
          </p:cNvSpPr>
          <p:nvPr>
            <p:ph type="sldNum" sz="quarter" idx="10"/>
          </p:nvPr>
        </p:nvSpPr>
        <p:spPr/>
        <p:txBody>
          <a:bodyPr/>
          <a:lstStyle/>
          <a:p>
            <a:fld id="{671880E0-F5F1-4298-A4B2-1825A3CD4419}" type="slidenum">
              <a:rPr lang="en-GB" smtClean="0"/>
              <a:t>10</a:t>
            </a:fld>
            <a:endParaRPr lang="en-GB" dirty="0"/>
          </a:p>
        </p:txBody>
      </p:sp>
    </p:spTree>
    <p:extLst>
      <p:ext uri="{BB962C8B-B14F-4D97-AF65-F5344CB8AC3E}">
        <p14:creationId xmlns:p14="http://schemas.microsoft.com/office/powerpoint/2010/main" val="4143691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Unhappily, On 23 May</a:t>
            </a:r>
            <a:r>
              <a:rPr lang="en-GB" baseline="0" dirty="0" smtClean="0"/>
              <a:t> 2014 all these unique and beautiful spaces were totally destroyed by fire.</a:t>
            </a:r>
            <a:endParaRPr lang="en-GB" dirty="0" smtClean="0"/>
          </a:p>
          <a:p>
            <a:pPr marL="171450" indent="-171450">
              <a:buFont typeface="Arial" panose="020B0604020202020204" pitchFamily="34" charset="0"/>
              <a:buChar char="•"/>
            </a:pPr>
            <a:r>
              <a:rPr lang="en-GB" dirty="0" smtClean="0"/>
              <a:t>This photograph</a:t>
            </a:r>
            <a:r>
              <a:rPr lang="en-GB" baseline="0" dirty="0" smtClean="0"/>
              <a:t> of the destroyed library was taken two days after that fire.</a:t>
            </a:r>
          </a:p>
          <a:p>
            <a:pPr marL="171450" indent="-171450">
              <a:buFont typeface="Arial" panose="020B0604020202020204" pitchFamily="34" charset="0"/>
              <a:buChar char="•"/>
            </a:pPr>
            <a:r>
              <a:rPr lang="en-GB" baseline="0" dirty="0" smtClean="0"/>
              <a:t>The resolution is low, but I hope it gives you a good indication of the extent of the devastation.</a:t>
            </a:r>
          </a:p>
          <a:p>
            <a:pPr marL="171450" indent="-171450">
              <a:buFont typeface="Arial" panose="020B0604020202020204" pitchFamily="34" charset="0"/>
              <a:buChar char="•"/>
            </a:pPr>
            <a:r>
              <a:rPr lang="en-GB" baseline="0" dirty="0" smtClean="0"/>
              <a:t>The remains of the columns leading to the mezzanine level of the library can be seen still standing on the left</a:t>
            </a:r>
          </a:p>
          <a:p>
            <a:pPr marL="171450" indent="-171450">
              <a:buFont typeface="Arial" panose="020B0604020202020204" pitchFamily="34" charset="0"/>
              <a:buChar char="•"/>
            </a:pPr>
            <a:r>
              <a:rPr lang="en-GB" baseline="0" dirty="0" smtClean="0"/>
              <a:t>To the right, the ferocity of the fire is evidenced by how the wood facing has been completely stripped back to bare brick</a:t>
            </a:r>
          </a:p>
        </p:txBody>
      </p:sp>
      <p:sp>
        <p:nvSpPr>
          <p:cNvPr id="4" name="Slide Number Placeholder 3"/>
          <p:cNvSpPr>
            <a:spLocks noGrp="1"/>
          </p:cNvSpPr>
          <p:nvPr>
            <p:ph type="sldNum" sz="quarter" idx="10"/>
          </p:nvPr>
        </p:nvSpPr>
        <p:spPr/>
        <p:txBody>
          <a:bodyPr/>
          <a:lstStyle/>
          <a:p>
            <a:fld id="{671880E0-F5F1-4298-A4B2-1825A3CD4419}" type="slidenum">
              <a:rPr lang="en-GB" smtClean="0"/>
              <a:t>11</a:t>
            </a:fld>
            <a:endParaRPr lang="en-GB" dirty="0"/>
          </a:p>
        </p:txBody>
      </p:sp>
    </p:spTree>
    <p:extLst>
      <p:ext uri="{BB962C8B-B14F-4D97-AF65-F5344CB8AC3E}">
        <p14:creationId xmlns:p14="http://schemas.microsoft.com/office/powerpoint/2010/main" val="100583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smtClean="0">
                <a:solidFill>
                  <a:schemeClr val="tx1"/>
                </a:solidFill>
                <a:effectLst/>
                <a:latin typeface="+mn-lt"/>
                <a:ea typeface="+mn-ea"/>
                <a:cs typeface="+mn-cs"/>
              </a:rPr>
              <a:t>I should </a:t>
            </a:r>
            <a:r>
              <a:rPr lang="en-GB" sz="1200" i="0" kern="1200" dirty="0" smtClean="0">
                <a:solidFill>
                  <a:schemeClr val="tx1"/>
                </a:solidFill>
                <a:effectLst/>
                <a:latin typeface="+mn-lt"/>
                <a:ea typeface="+mn-ea"/>
                <a:cs typeface="+mn-cs"/>
              </a:rPr>
              <a:t>probably</a:t>
            </a:r>
            <a:r>
              <a:rPr lang="en-GB" sz="1200" i="0" kern="1200" baseline="0" dirty="0" smtClean="0">
                <a:solidFill>
                  <a:schemeClr val="tx1"/>
                </a:solidFill>
                <a:effectLst/>
                <a:latin typeface="+mn-lt"/>
                <a:ea typeface="+mn-ea"/>
                <a:cs typeface="+mn-cs"/>
              </a:rPr>
              <a:t> clarify here </a:t>
            </a:r>
            <a:r>
              <a:rPr lang="en-GB" sz="1200" i="0" kern="1200" dirty="0" smtClean="0">
                <a:solidFill>
                  <a:schemeClr val="tx1"/>
                </a:solidFill>
                <a:effectLst/>
                <a:latin typeface="+mn-lt"/>
                <a:ea typeface="+mn-ea"/>
                <a:cs typeface="+mn-cs"/>
              </a:rPr>
              <a:t>that</a:t>
            </a:r>
            <a:r>
              <a:rPr lang="en-GB" sz="1200" i="0" kern="1200" baseline="0" dirty="0" smtClean="0">
                <a:solidFill>
                  <a:schemeClr val="tx1"/>
                </a:solidFill>
                <a:effectLst/>
                <a:latin typeface="+mn-lt"/>
                <a:ea typeface="+mn-ea"/>
                <a:cs typeface="+mn-cs"/>
              </a:rPr>
              <a:t> </a:t>
            </a:r>
            <a:r>
              <a:rPr lang="en-GB" sz="1200" i="0" kern="1200" baseline="0" dirty="0" smtClean="0">
                <a:solidFill>
                  <a:schemeClr val="tx1"/>
                </a:solidFill>
                <a:effectLst/>
                <a:latin typeface="+mn-lt"/>
                <a:ea typeface="+mn-ea"/>
                <a:cs typeface="+mn-cs"/>
              </a:rPr>
              <a:t>this loss was not complete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Our main library operates from a separate modern building across the street and was unaffected by the fire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This space houses the principal lending collections that our students use regularly as part of their programmes of </a:t>
            </a:r>
            <a:r>
              <a:rPr lang="en-GB" sz="1200" i="0" kern="1200" baseline="0" dirty="0" smtClean="0">
                <a:solidFill>
                  <a:schemeClr val="tx1"/>
                </a:solidFill>
                <a:effectLst/>
                <a:latin typeface="+mn-lt"/>
                <a:ea typeface="+mn-ea"/>
                <a:cs typeface="+mn-cs"/>
              </a:rPr>
              <a:t>study, with the older reference collections formerly held in the Mackintosh Library</a:t>
            </a:r>
            <a:endParaRPr lang="en-GB" sz="120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The School as a whole was closed to students for a week in the immediate aftermath of the fire, but once this week had elapsed we were able to provide an essentially unchanged service to our students, with access to all the texts, facilities and services they </a:t>
            </a:r>
            <a:r>
              <a:rPr lang="en-GB" sz="1200" i="0" kern="1200" baseline="0" dirty="0" smtClean="0">
                <a:solidFill>
                  <a:schemeClr val="tx1"/>
                </a:solidFill>
                <a:effectLst/>
                <a:latin typeface="+mn-lt"/>
                <a:ea typeface="+mn-ea"/>
                <a:cs typeface="+mn-cs"/>
              </a:rPr>
              <a:t>require</a:t>
            </a:r>
            <a:endParaRPr lang="en-GB" sz="120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It did inevitably mean that our more senior staff had to balance the sometimes conflicting demands of </a:t>
            </a:r>
            <a:r>
              <a:rPr lang="en-GB" sz="1200" i="0" kern="1200" baseline="0" dirty="0" smtClean="0">
                <a:solidFill>
                  <a:schemeClr val="tx1"/>
                </a:solidFill>
                <a:effectLst/>
                <a:latin typeface="+mn-lt"/>
                <a:ea typeface="+mn-ea"/>
                <a:cs typeface="+mn-cs"/>
              </a:rPr>
              <a:t>continuing to operate </a:t>
            </a:r>
            <a:r>
              <a:rPr lang="en-GB" sz="1200" i="0" kern="1200" baseline="0" dirty="0" smtClean="0">
                <a:solidFill>
                  <a:schemeClr val="tx1"/>
                </a:solidFill>
                <a:effectLst/>
                <a:latin typeface="+mn-lt"/>
                <a:ea typeface="+mn-ea"/>
                <a:cs typeface="+mn-cs"/>
              </a:rPr>
              <a:t>a library service whilst </a:t>
            </a:r>
            <a:r>
              <a:rPr lang="en-GB" sz="1200" i="0" kern="1200" baseline="0" dirty="0" smtClean="0">
                <a:solidFill>
                  <a:schemeClr val="tx1"/>
                </a:solidFill>
                <a:effectLst/>
                <a:latin typeface="+mn-lt"/>
                <a:ea typeface="+mn-ea"/>
                <a:cs typeface="+mn-cs"/>
              </a:rPr>
              <a:t>also </a:t>
            </a:r>
            <a:r>
              <a:rPr lang="en-GB" sz="1200" i="0" kern="1200" baseline="0" dirty="0" smtClean="0">
                <a:solidFill>
                  <a:schemeClr val="tx1"/>
                </a:solidFill>
                <a:effectLst/>
                <a:latin typeface="+mn-lt"/>
                <a:ea typeface="+mn-ea"/>
                <a:cs typeface="+mn-cs"/>
              </a:rPr>
              <a:t>leading </a:t>
            </a:r>
            <a:r>
              <a:rPr lang="en-GB" sz="1200" i="0" kern="1200" baseline="0" dirty="0" smtClean="0">
                <a:solidFill>
                  <a:schemeClr val="tx1"/>
                </a:solidFill>
                <a:effectLst/>
                <a:latin typeface="+mn-lt"/>
                <a:ea typeface="+mn-ea"/>
                <a:cs typeface="+mn-cs"/>
              </a:rPr>
              <a:t>on disaster </a:t>
            </a:r>
            <a:r>
              <a:rPr lang="en-GB" sz="1200" i="0" kern="1200" baseline="0" dirty="0" smtClean="0">
                <a:solidFill>
                  <a:schemeClr val="tx1"/>
                </a:solidFill>
                <a:effectLst/>
                <a:latin typeface="+mn-lt"/>
                <a:ea typeface="+mn-ea"/>
                <a:cs typeface="+mn-cs"/>
              </a:rPr>
              <a:t>recovery, with the considerable increase in workload that resulted</a:t>
            </a: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12</a:t>
            </a:fld>
            <a:endParaRPr lang="en-GB" dirty="0"/>
          </a:p>
        </p:txBody>
      </p:sp>
    </p:spTree>
    <p:extLst>
      <p:ext uri="{BB962C8B-B14F-4D97-AF65-F5344CB8AC3E}">
        <p14:creationId xmlns:p14="http://schemas.microsoft.com/office/powerpoint/2010/main" val="428662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Part of this increased workload</a:t>
            </a:r>
            <a:r>
              <a:rPr lang="en-GB" baseline="0" dirty="0" smtClean="0"/>
              <a:t> included the operation to salvage what we could from the destroyed interior</a:t>
            </a:r>
          </a:p>
          <a:p>
            <a:pPr marL="171450" indent="-171450">
              <a:buFont typeface="Arial" panose="020B0604020202020204" pitchFamily="34" charset="0"/>
              <a:buChar char="•"/>
            </a:pPr>
            <a:r>
              <a:rPr lang="en-GB" baseline="0" dirty="0" smtClean="0"/>
              <a:t>Due to the art historical importance of the library, Historic Environment Scotland required a full archaeological investigation, and the School employed the services of </a:t>
            </a:r>
            <a:r>
              <a:rPr lang="en-GB" baseline="0" dirty="0" err="1" smtClean="0"/>
              <a:t>Kirkdale</a:t>
            </a:r>
            <a:r>
              <a:rPr lang="en-GB" baseline="0" dirty="0" smtClean="0"/>
              <a:t> Archaeology</a:t>
            </a:r>
          </a:p>
          <a:p>
            <a:pPr marL="171450" indent="-171450">
              <a:buFont typeface="Arial" panose="020B0604020202020204" pitchFamily="34" charset="0"/>
              <a:buChar char="•"/>
            </a:pPr>
            <a:r>
              <a:rPr lang="en-GB" baseline="0" dirty="0" smtClean="0"/>
              <a:t>They undertook a painstaking and systematic excavation based on 1m2 grids, excavating down in columns at 25cm increments</a:t>
            </a:r>
          </a:p>
          <a:p>
            <a:pPr marL="171450" indent="-171450">
              <a:buFont typeface="Arial" panose="020B0604020202020204" pitchFamily="34" charset="0"/>
              <a:buChar char="•"/>
            </a:pPr>
            <a:r>
              <a:rPr lang="en-GB" baseline="0" dirty="0" smtClean="0"/>
              <a:t>Each stratum was photographed and </a:t>
            </a:r>
            <a:r>
              <a:rPr lang="en-GB" baseline="0" dirty="0" smtClean="0"/>
              <a:t>documented</a:t>
            </a:r>
            <a:endParaRPr lang="en-GB" baseline="0" dirty="0" smtClean="0"/>
          </a:p>
          <a:p>
            <a:pPr marL="171450" indent="-171450">
              <a:buFont typeface="Arial" panose="020B0604020202020204" pitchFamily="34" charset="0"/>
              <a:buChar char="•"/>
            </a:pPr>
            <a:r>
              <a:rPr lang="en-GB" baseline="0" dirty="0" smtClean="0"/>
              <a:t>Any salvaged artefacts were recorded following established methodologies, before removal for treatment or conservation</a:t>
            </a:r>
          </a:p>
        </p:txBody>
      </p:sp>
      <p:sp>
        <p:nvSpPr>
          <p:cNvPr id="4" name="Slide Number Placeholder 3"/>
          <p:cNvSpPr>
            <a:spLocks noGrp="1"/>
          </p:cNvSpPr>
          <p:nvPr>
            <p:ph type="sldNum" sz="quarter" idx="10"/>
          </p:nvPr>
        </p:nvSpPr>
        <p:spPr/>
        <p:txBody>
          <a:bodyPr/>
          <a:lstStyle/>
          <a:p>
            <a:fld id="{671880E0-F5F1-4298-A4B2-1825A3CD4419}" type="slidenum">
              <a:rPr lang="en-GB" smtClean="0"/>
              <a:t>13</a:t>
            </a:fld>
            <a:endParaRPr lang="en-GB" dirty="0"/>
          </a:p>
        </p:txBody>
      </p:sp>
    </p:spTree>
    <p:extLst>
      <p:ext uri="{BB962C8B-B14F-4D97-AF65-F5344CB8AC3E}">
        <p14:creationId xmlns:p14="http://schemas.microsoft.com/office/powerpoint/2010/main" val="4087251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Within</a:t>
            </a:r>
            <a:r>
              <a:rPr lang="en-GB" baseline="0" dirty="0" smtClean="0"/>
              <a:t> the library, w</a:t>
            </a:r>
            <a:r>
              <a:rPr lang="en-GB" dirty="0" smtClean="0"/>
              <a:t>e</a:t>
            </a:r>
            <a:r>
              <a:rPr lang="en-GB" baseline="0" dirty="0" smtClean="0"/>
              <a:t> </a:t>
            </a:r>
            <a:r>
              <a:rPr lang="en-GB" baseline="0" dirty="0" smtClean="0"/>
              <a:t>formulated decision trees to help us decide which salvaged materials we should keep, and which we could dispose of.</a:t>
            </a:r>
          </a:p>
          <a:p>
            <a:pPr marL="171450" indent="-171450">
              <a:buFont typeface="Arial" panose="020B0604020202020204" pitchFamily="34" charset="0"/>
              <a:buChar char="•"/>
            </a:pPr>
            <a:r>
              <a:rPr lang="en-GB" baseline="0" dirty="0" smtClean="0"/>
              <a:t>Separate trees were developed for each media: paper and books, metalwork, glass, </a:t>
            </a:r>
            <a:r>
              <a:rPr lang="en-GB" baseline="0" dirty="0" err="1" smtClean="0"/>
              <a:t>etc</a:t>
            </a:r>
            <a:endParaRPr lang="en-GB" baseline="0" dirty="0" smtClean="0"/>
          </a:p>
          <a:p>
            <a:pPr marL="171450" indent="-171450">
              <a:buFont typeface="Arial" panose="020B0604020202020204" pitchFamily="34" charset="0"/>
              <a:buChar char="•"/>
            </a:pPr>
            <a:r>
              <a:rPr lang="en-GB" baseline="0" dirty="0" smtClean="0"/>
              <a:t>These trees were reviewed and approved by </a:t>
            </a:r>
            <a:r>
              <a:rPr lang="en-GB" baseline="0" dirty="0" smtClean="0"/>
              <a:t>colleagues in </a:t>
            </a:r>
            <a:r>
              <a:rPr lang="en-GB" baseline="0" dirty="0" smtClean="0"/>
              <a:t>Museums and Galleries Scotland</a:t>
            </a:r>
          </a:p>
          <a:p>
            <a:pPr marL="171450" indent="-171450">
              <a:buFont typeface="Arial" panose="020B0604020202020204" pitchFamily="34" charset="0"/>
              <a:buChar char="•"/>
            </a:pPr>
            <a:r>
              <a:rPr lang="en-GB" baseline="0" dirty="0" smtClean="0"/>
              <a:t>Having these guidelines meant that our decisions were consistent across individuals, but </a:t>
            </a:r>
            <a:r>
              <a:rPr lang="en-GB" baseline="0" dirty="0" smtClean="0"/>
              <a:t>also, importantly, </a:t>
            </a:r>
            <a:r>
              <a:rPr lang="en-GB" baseline="0" dirty="0" smtClean="0"/>
              <a:t>transparent and accountable</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14</a:t>
            </a:fld>
            <a:endParaRPr lang="en-GB" dirty="0"/>
          </a:p>
        </p:txBody>
      </p:sp>
    </p:spTree>
    <p:extLst>
      <p:ext uri="{BB962C8B-B14F-4D97-AF65-F5344CB8AC3E}">
        <p14:creationId xmlns:p14="http://schemas.microsoft.com/office/powerpoint/2010/main" val="149287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Pre-fire,</a:t>
            </a:r>
            <a:r>
              <a:rPr lang="en-GB" baseline="0" dirty="0" smtClean="0"/>
              <a:t> the library held around 10,000 volumes, and h</a:t>
            </a:r>
            <a:r>
              <a:rPr lang="en-GB" dirty="0" smtClean="0"/>
              <a:t>ere you can see just a small percentage</a:t>
            </a:r>
            <a:r>
              <a:rPr lang="en-GB" baseline="0" dirty="0" smtClean="0"/>
              <a:t> of those books awaiting disposal/retention assessment</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15</a:t>
            </a:fld>
            <a:endParaRPr lang="en-GB" dirty="0"/>
          </a:p>
        </p:txBody>
      </p:sp>
    </p:spTree>
    <p:extLst>
      <p:ext uri="{BB962C8B-B14F-4D97-AF65-F5344CB8AC3E}">
        <p14:creationId xmlns:p14="http://schemas.microsoft.com/office/powerpoint/2010/main" val="79278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Perhaps</a:t>
            </a:r>
            <a:r>
              <a:rPr lang="en-GB" baseline="0" dirty="0" smtClean="0"/>
              <a:t> surprisingly s</a:t>
            </a:r>
            <a:r>
              <a:rPr lang="en-GB" dirty="0" smtClean="0"/>
              <a:t>ome books</a:t>
            </a:r>
            <a:r>
              <a:rPr lang="en-GB" baseline="0" dirty="0" smtClean="0"/>
              <a:t> survived better than others, depending on where they were situated, the amount of oxygen available to the fire, whether they were tightly or loosely packed on the shelves, and whether debris fell on top of them from above</a:t>
            </a:r>
          </a:p>
          <a:p>
            <a:pPr marL="171450" indent="-171450">
              <a:buFont typeface="Arial" panose="020B0604020202020204" pitchFamily="34" charset="0"/>
              <a:buChar char="•"/>
            </a:pPr>
            <a:r>
              <a:rPr lang="en-GB" baseline="0" dirty="0" smtClean="0"/>
              <a:t>In total, </a:t>
            </a:r>
            <a:r>
              <a:rPr lang="en-GB" baseline="0" dirty="0" smtClean="0"/>
              <a:t>just 81 </a:t>
            </a:r>
            <a:r>
              <a:rPr lang="en-GB" baseline="0" dirty="0" smtClean="0"/>
              <a:t>of the rarest books were salvaged and subsequently sent for deep freeze</a:t>
            </a:r>
          </a:p>
          <a:p>
            <a:pPr marL="171450" indent="-171450">
              <a:buFont typeface="Arial" panose="020B0604020202020204" pitchFamily="34" charset="0"/>
              <a:buChar char="•"/>
            </a:pPr>
            <a:r>
              <a:rPr lang="en-GB" baseline="0" dirty="0" smtClean="0"/>
              <a:t>Although the books themselves were sometimes difficult to identify immediately, our barcodes (which we use as distinguishing marks) were nearly always complete, which enabled us very quickly to put a title to each volume</a:t>
            </a:r>
          </a:p>
          <a:p>
            <a:pPr marL="171450" indent="-171450">
              <a:buFont typeface="Arial" panose="020B0604020202020204" pitchFamily="34" charset="0"/>
              <a:buChar char="•"/>
            </a:pPr>
            <a:r>
              <a:rPr lang="en-GB" baseline="0" dirty="0" smtClean="0"/>
              <a:t>In subsequent months we undertook a cost/benefit analysis for each volume, taking into account replacement costs on the open market, to decide which books to conserve and which to source anew</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16</a:t>
            </a:fld>
            <a:endParaRPr lang="en-GB" dirty="0"/>
          </a:p>
        </p:txBody>
      </p:sp>
    </p:spTree>
    <p:extLst>
      <p:ext uri="{BB962C8B-B14F-4D97-AF65-F5344CB8AC3E}">
        <p14:creationId xmlns:p14="http://schemas.microsoft.com/office/powerpoint/2010/main" val="436576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did</a:t>
            </a:r>
            <a:r>
              <a:rPr lang="en-GB" baseline="0" dirty="0" smtClean="0"/>
              <a:t> </a:t>
            </a:r>
            <a:r>
              <a:rPr lang="en-GB" dirty="0" smtClean="0"/>
              <a:t>have some miraculous survivors, such as this 19</a:t>
            </a:r>
            <a:r>
              <a:rPr lang="en-GB" baseline="30000" dirty="0" smtClean="0"/>
              <a:t>th</a:t>
            </a:r>
            <a:r>
              <a:rPr lang="en-GB" dirty="0" smtClean="0"/>
              <a:t> century photographic volume of topographical views of Japan, complete in</a:t>
            </a:r>
            <a:r>
              <a:rPr lang="en-GB" baseline="0" dirty="0" smtClean="0"/>
              <a:t> its original silk covers.</a:t>
            </a:r>
          </a:p>
          <a:p>
            <a:pPr marL="171450" indent="-171450">
              <a:buFont typeface="Arial" panose="020B0604020202020204" pitchFamily="34" charset="0"/>
              <a:buChar char="•"/>
            </a:pPr>
            <a:r>
              <a:rPr lang="en-GB" baseline="0" dirty="0" smtClean="0"/>
              <a:t>Our conservation approach has been to stabilise but retain evidence of the fire and its damage, viewing this as an important part of a volume’s history</a:t>
            </a:r>
          </a:p>
          <a:p>
            <a:pPr marL="171450" indent="-171450">
              <a:buFont typeface="Arial" panose="020B0604020202020204" pitchFamily="34" charset="0"/>
              <a:buChar char="•"/>
            </a:pPr>
            <a:r>
              <a:rPr lang="en-GB" baseline="0" dirty="0" smtClean="0"/>
              <a:t>This reflects the teaching and research methodologies of the School, in which emphasis is placed upon object analysis and materiality</a:t>
            </a:r>
          </a:p>
          <a:p>
            <a:pPr marL="171450" indent="-171450">
              <a:buFont typeface="Arial" panose="020B0604020202020204" pitchFamily="34" charset="0"/>
              <a:buChar char="•"/>
            </a:pPr>
            <a:r>
              <a:rPr lang="en-GB" baseline="0" dirty="0" smtClean="0"/>
              <a:t>Indeed, one of our PhD candidates has now chosen to base her thesis on the phenomenological qualities of these salvaged volumes and how they can act as a crucible for new artistic responses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17</a:t>
            </a:fld>
            <a:endParaRPr lang="en-GB" dirty="0"/>
          </a:p>
        </p:txBody>
      </p:sp>
    </p:spTree>
    <p:extLst>
      <p:ext uri="{BB962C8B-B14F-4D97-AF65-F5344CB8AC3E}">
        <p14:creationId xmlns:p14="http://schemas.microsoft.com/office/powerpoint/2010/main" val="1165019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This ‘Burnt Books’ collection will be just one</a:t>
            </a:r>
            <a:r>
              <a:rPr lang="en-GB" baseline="0" dirty="0" smtClean="0"/>
              <a:t> of the discrete collections that returns to the restored library when it reopens in 2019</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18</a:t>
            </a:fld>
            <a:endParaRPr lang="en-GB" dirty="0"/>
          </a:p>
        </p:txBody>
      </p:sp>
    </p:spTree>
    <p:extLst>
      <p:ext uri="{BB962C8B-B14F-4D97-AF65-F5344CB8AC3E}">
        <p14:creationId xmlns:p14="http://schemas.microsoft.com/office/powerpoint/2010/main" val="2202427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i="0" dirty="0" smtClean="0"/>
              <a:t>Even</a:t>
            </a:r>
            <a:r>
              <a:rPr lang="en-GB" i="0" baseline="0" dirty="0" smtClean="0"/>
              <a:t> those volumes that were viewed as impractical or uneconomic to conserve acted as artistic stimuli</a:t>
            </a:r>
          </a:p>
          <a:p>
            <a:pPr marL="171450" indent="-171450">
              <a:buFont typeface="Arial" panose="020B0604020202020204" pitchFamily="34" charset="0"/>
              <a:buChar char="•"/>
            </a:pPr>
            <a:r>
              <a:rPr lang="en-GB" i="0" dirty="0" smtClean="0"/>
              <a:t>The bookwork </a:t>
            </a:r>
            <a:r>
              <a:rPr lang="en-GB" i="1" dirty="0" smtClean="0"/>
              <a:t>51170</a:t>
            </a:r>
            <a:r>
              <a:rPr lang="en-GB" dirty="0" smtClean="0"/>
              <a:t> by Erin Scott and Kate Loudon</a:t>
            </a:r>
            <a:r>
              <a:rPr lang="en-GB" baseline="0" dirty="0" smtClean="0"/>
              <a:t> references the original library accession number of a volume that was damaged by the fire and </a:t>
            </a:r>
            <a:r>
              <a:rPr lang="en-GB" baseline="0" dirty="0" smtClean="0"/>
              <a:t>subsequently disposed </a:t>
            </a:r>
            <a:r>
              <a:rPr lang="en-GB" baseline="0" dirty="0" smtClean="0"/>
              <a:t>of.</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Its images are collected from a men's fashion magazine published in the 1970's, that was stored </a:t>
            </a:r>
            <a:r>
              <a:rPr lang="en-GB" sz="1200" kern="1200" dirty="0" smtClean="0">
                <a:solidFill>
                  <a:schemeClr val="tx1"/>
                </a:solidFill>
                <a:effectLst/>
                <a:latin typeface="+mn-lt"/>
                <a:ea typeface="+mn-ea"/>
                <a:cs typeface="+mn-cs"/>
              </a:rPr>
              <a:t>on </a:t>
            </a:r>
            <a:r>
              <a:rPr lang="en-GB" sz="1200" kern="1200" dirty="0" smtClean="0">
                <a:solidFill>
                  <a:schemeClr val="tx1"/>
                </a:solidFill>
                <a:effectLst/>
                <a:latin typeface="+mn-lt"/>
                <a:ea typeface="+mn-ea"/>
                <a:cs typeface="+mn-cs"/>
              </a:rPr>
              <a:t>the library's mezzanine. The pages had suffered from  both fire and water damage.</a:t>
            </a:r>
          </a:p>
        </p:txBody>
      </p:sp>
      <p:sp>
        <p:nvSpPr>
          <p:cNvPr id="4" name="Slide Number Placeholder 3"/>
          <p:cNvSpPr>
            <a:spLocks noGrp="1"/>
          </p:cNvSpPr>
          <p:nvPr>
            <p:ph type="sldNum" sz="quarter" idx="10"/>
          </p:nvPr>
        </p:nvSpPr>
        <p:spPr/>
        <p:txBody>
          <a:bodyPr/>
          <a:lstStyle/>
          <a:p>
            <a:fld id="{671880E0-F5F1-4298-A4B2-1825A3CD4419}" type="slidenum">
              <a:rPr lang="en-GB" smtClean="0"/>
              <a:t>19</a:t>
            </a:fld>
            <a:endParaRPr lang="en-GB" dirty="0"/>
          </a:p>
        </p:txBody>
      </p:sp>
    </p:spTree>
    <p:extLst>
      <p:ext uri="{BB962C8B-B14F-4D97-AF65-F5344CB8AC3E}">
        <p14:creationId xmlns:p14="http://schemas.microsoft.com/office/powerpoint/2010/main" val="4131723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In his 1880 treatise </a:t>
            </a:r>
            <a:r>
              <a:rPr lang="en-GB" i="1" dirty="0" smtClean="0"/>
              <a:t>The Enemies of Books</a:t>
            </a:r>
            <a:r>
              <a:rPr lang="en-GB" dirty="0" smtClean="0"/>
              <a:t>, the</a:t>
            </a:r>
            <a:r>
              <a:rPr lang="en-GB" baseline="0" dirty="0" smtClean="0"/>
              <a:t> collector William Blades </a:t>
            </a:r>
            <a:r>
              <a:rPr lang="en-GB" dirty="0" smtClean="0"/>
              <a:t>documents his outrage at the mistreatment suffered by books</a:t>
            </a:r>
            <a:r>
              <a:rPr lang="en-GB" baseline="0" dirty="0" smtClean="0"/>
              <a:t> at the hands of </a:t>
            </a:r>
            <a:r>
              <a:rPr lang="en-GB" baseline="0" dirty="0" err="1" smtClean="0"/>
              <a:t>biblioclasts</a:t>
            </a:r>
            <a:r>
              <a:rPr lang="en-GB" dirty="0" smtClean="0"/>
              <a:t>, both human and non-human</a:t>
            </a:r>
          </a:p>
          <a:p>
            <a:pPr marL="171450" indent="-171450">
              <a:buFont typeface="Arial" panose="020B0604020202020204" pitchFamily="34" charset="0"/>
              <a:buChar char="•"/>
            </a:pPr>
            <a:r>
              <a:rPr lang="en-GB" dirty="0" smtClean="0"/>
              <a:t>His text enumerates and discusses threats to the survival of books, with dedicated</a:t>
            </a:r>
            <a:r>
              <a:rPr lang="en-GB" baseline="0" dirty="0" smtClean="0"/>
              <a:t> c</a:t>
            </a:r>
            <a:r>
              <a:rPr lang="en-GB" dirty="0" smtClean="0"/>
              <a:t>hapters on water, gas and heat, dust and neglect, ignorance and bigotry, bookworms, other vermin, bookbinders, collectors, servants, and even children</a:t>
            </a:r>
          </a:p>
          <a:p>
            <a:pPr marL="171450" indent="-171450">
              <a:buFont typeface="Arial" panose="020B0604020202020204" pitchFamily="34" charset="0"/>
              <a:buChar char="•"/>
            </a:pPr>
            <a:r>
              <a:rPr lang="en-GB" dirty="0" smtClean="0"/>
              <a:t>His</a:t>
            </a:r>
            <a:r>
              <a:rPr lang="en-GB" baseline="0" dirty="0" smtClean="0"/>
              <a:t> chapter on fire begins:</a:t>
            </a:r>
          </a:p>
          <a:p>
            <a:pPr marL="171450" indent="-171450">
              <a:buFont typeface="Arial" panose="020B0604020202020204" pitchFamily="34" charset="0"/>
              <a:buChar char="•"/>
            </a:pPr>
            <a:r>
              <a:rPr lang="en-GB" baseline="0" dirty="0" smtClean="0"/>
              <a:t>“There are many of the forces of Nature which tend to injure Books; but among them all not one has been half so destructive as Fire.”</a:t>
            </a:r>
          </a:p>
          <a:p>
            <a:pPr marL="171450" indent="-171450">
              <a:buFont typeface="Arial" panose="020B0604020202020204" pitchFamily="34" charset="0"/>
              <a:buChar char="•"/>
            </a:pPr>
            <a:r>
              <a:rPr lang="en-GB" baseline="0" dirty="0" smtClean="0"/>
              <a:t>He goes on: “It would be tedious to write out a bare list only of the numerous libraries and bibliographical treasures which, in one way or another, have been seized by the Fire-king as his own.”</a:t>
            </a:r>
          </a:p>
          <a:p>
            <a:pPr marL="171450" indent="-171450">
              <a:buFont typeface="Arial" panose="020B0604020202020204" pitchFamily="34" charset="0"/>
              <a:buChar char="•"/>
            </a:pPr>
            <a:r>
              <a:rPr lang="en-GB" baseline="0" dirty="0" smtClean="0"/>
              <a:t>This engraved illustration, taken from Blades’ text, depicts the destruction of books of magic at Ephesus</a:t>
            </a:r>
          </a:p>
        </p:txBody>
      </p:sp>
      <p:sp>
        <p:nvSpPr>
          <p:cNvPr id="4" name="Slide Number Placeholder 3"/>
          <p:cNvSpPr>
            <a:spLocks noGrp="1"/>
          </p:cNvSpPr>
          <p:nvPr>
            <p:ph type="sldNum" sz="quarter" idx="10"/>
          </p:nvPr>
        </p:nvSpPr>
        <p:spPr/>
        <p:txBody>
          <a:bodyPr/>
          <a:lstStyle/>
          <a:p>
            <a:fld id="{671880E0-F5F1-4298-A4B2-1825A3CD4419}" type="slidenum">
              <a:rPr lang="en-GB" smtClean="0"/>
              <a:t>2</a:t>
            </a:fld>
            <a:endParaRPr lang="en-GB" dirty="0"/>
          </a:p>
        </p:txBody>
      </p:sp>
    </p:spTree>
    <p:extLst>
      <p:ext uri="{BB962C8B-B14F-4D97-AF65-F5344CB8AC3E}">
        <p14:creationId xmlns:p14="http://schemas.microsoft.com/office/powerpoint/2010/main" val="4172571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Almost immediately after the fire, it became clear that the GSA Executive and all our partners were committed to restoring the Mackintosh Building and its library in full</a:t>
            </a:r>
          </a:p>
          <a:p>
            <a:pPr marL="171450" indent="-171450">
              <a:buFont typeface="Arial" panose="020B0604020202020204" pitchFamily="34" charset="0"/>
              <a:buChar char="•"/>
            </a:pPr>
            <a:r>
              <a:rPr lang="en-GB" baseline="0" dirty="0" smtClean="0"/>
              <a:t>And </a:t>
            </a:r>
            <a:r>
              <a:rPr lang="en-GB" baseline="0" dirty="0" smtClean="0"/>
              <a:t>so it </a:t>
            </a:r>
            <a:r>
              <a:rPr lang="en-GB" baseline="0" dirty="0" smtClean="0"/>
              <a:t>also became clear that as a library service we needed to plan and </a:t>
            </a:r>
            <a:r>
              <a:rPr lang="en-GB" baseline="0" dirty="0" err="1" smtClean="0"/>
              <a:t>strategise</a:t>
            </a:r>
            <a:r>
              <a:rPr lang="en-GB" baseline="0" dirty="0" smtClean="0"/>
              <a:t> the collections that would eventually return to this restored space</a:t>
            </a:r>
          </a:p>
          <a:p>
            <a:pPr marL="171450" indent="-171450">
              <a:buFont typeface="Arial" panose="020B0604020202020204" pitchFamily="34" charset="0"/>
              <a:buChar char="•"/>
            </a:pPr>
            <a:r>
              <a:rPr lang="en-GB" baseline="0" dirty="0" smtClean="0"/>
              <a:t>We received significant offers of donations and, keen to capitalise on this good will, we recognised that it provided an opportunity for us to begin to rebuild our lost collections very quickly</a:t>
            </a:r>
          </a:p>
          <a:p>
            <a:pPr marL="171450" indent="-171450">
              <a:buFont typeface="Arial" panose="020B0604020202020204" pitchFamily="34" charset="0"/>
              <a:buChar char="•"/>
            </a:pPr>
            <a:r>
              <a:rPr lang="en-GB" baseline="0" dirty="0" smtClean="0"/>
              <a:t>We were also aware however that we had lost a significant proportion of our storage space, and that any </a:t>
            </a:r>
            <a:r>
              <a:rPr lang="en-GB" baseline="0" dirty="0" smtClean="0"/>
              <a:t>collections rebuild therefore needed </a:t>
            </a:r>
            <a:r>
              <a:rPr lang="en-GB" baseline="0" dirty="0" smtClean="0"/>
              <a:t>to be highly focused</a:t>
            </a:r>
          </a:p>
          <a:p>
            <a:pPr marL="171450" indent="-171450">
              <a:buFont typeface="Arial" panose="020B0604020202020204" pitchFamily="34" charset="0"/>
              <a:buChar char="•"/>
            </a:pPr>
            <a:r>
              <a:rPr lang="en-GB" dirty="0" smtClean="0"/>
              <a:t>We</a:t>
            </a:r>
            <a:r>
              <a:rPr lang="en-GB" baseline="0" dirty="0" smtClean="0"/>
              <a:t> therefore decided to</a:t>
            </a:r>
            <a:r>
              <a:rPr lang="en-GB" dirty="0" smtClean="0"/>
              <a:t> pursue a targeted rebuild, tightly aligned to both the illustrious history and future direction of the Glasgow School of Art. </a:t>
            </a:r>
          </a:p>
          <a:p>
            <a:pPr marL="171450" indent="-171450">
              <a:buFont typeface="Arial" panose="020B0604020202020204" pitchFamily="34" charset="0"/>
              <a:buChar char="•"/>
            </a:pPr>
            <a:r>
              <a:rPr lang="en-GB" dirty="0" smtClean="0"/>
              <a:t>We did of course receive many offers</a:t>
            </a:r>
            <a:r>
              <a:rPr lang="en-GB" baseline="0" dirty="0" smtClean="0"/>
              <a:t> of books, or even whole libraries, that we were just unable to accept, and we were required to employ tact and diplomacy in rejecting these offers</a:t>
            </a:r>
          </a:p>
          <a:p>
            <a:pPr marL="171450" indent="-171450">
              <a:buFont typeface="Arial" panose="020B0604020202020204" pitchFamily="34" charset="0"/>
              <a:buChar char="•"/>
            </a:pPr>
            <a:r>
              <a:rPr lang="en-GB" baseline="0" dirty="0" smtClean="0"/>
              <a:t>We found it imperative to understand where our strategic objectives lay, both as an institution and a department, though strategizing in such a fast-moving and often traumatic environment was not always easy</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20</a:t>
            </a:fld>
            <a:endParaRPr lang="en-GB" dirty="0"/>
          </a:p>
        </p:txBody>
      </p:sp>
    </p:spTree>
    <p:extLst>
      <p:ext uri="{BB962C8B-B14F-4D97-AF65-F5344CB8AC3E}">
        <p14:creationId xmlns:p14="http://schemas.microsoft.com/office/powerpoint/2010/main" val="2437818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Once we were</a:t>
            </a:r>
            <a:r>
              <a:rPr lang="en-GB" dirty="0" smtClean="0"/>
              <a:t> clear in only seeking very specific titles that hold particular relevance to our history, our alumni, and our learning, teaching and research activities...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We</a:t>
            </a:r>
            <a:r>
              <a:rPr lang="en-GB" baseline="0" dirty="0" smtClean="0"/>
              <a:t> published a wants list of about 700 titles on our website, and publicised this list widely to academic mailing lists, library communities, and other institutions</a:t>
            </a:r>
            <a:endParaRPr lang="en-GB" dirty="0" smtClean="0"/>
          </a:p>
          <a:p>
            <a:pPr marL="171450" indent="-171450">
              <a:buFont typeface="Arial" panose="020B0604020202020204" pitchFamily="34" charset="0"/>
              <a:buChar char="•"/>
            </a:pPr>
            <a:r>
              <a:rPr lang="en-GB" dirty="0" smtClean="0"/>
              <a:t>We could then refer potential donors</a:t>
            </a:r>
            <a:r>
              <a:rPr lang="en-GB" baseline="0" dirty="0" smtClean="0"/>
              <a:t> to this list and solicit only those donations that were key to us</a:t>
            </a:r>
          </a:p>
          <a:p>
            <a:pPr marL="171450" indent="-171450">
              <a:buFont typeface="Arial" panose="020B0604020202020204" pitchFamily="34" charset="0"/>
              <a:buChar char="•"/>
            </a:pPr>
            <a:r>
              <a:rPr lang="en-GB" baseline="0" dirty="0" smtClean="0"/>
              <a:t>To date, this approach has proved very successful, and we were able to replace 22% of our priority volumes in the first 3 months after the fire</a:t>
            </a:r>
          </a:p>
          <a:p>
            <a:pPr marL="171450" indent="-171450">
              <a:buFont typeface="Arial" panose="020B0604020202020204" pitchFamily="34" charset="0"/>
              <a:buChar char="•"/>
            </a:pPr>
            <a:r>
              <a:rPr lang="en-GB" baseline="0" dirty="0" smtClean="0"/>
              <a:t>Many of your own institutions will have gifted volumes to us, and I’d like to take this opportunity </a:t>
            </a:r>
            <a:r>
              <a:rPr lang="en-GB" baseline="0" dirty="0" smtClean="0"/>
              <a:t>today to </a:t>
            </a:r>
            <a:r>
              <a:rPr lang="en-GB" baseline="0" dirty="0" smtClean="0"/>
              <a:t>thank you all for the kindness you have shown towards us</a:t>
            </a:r>
          </a:p>
          <a:p>
            <a:pPr marL="171450" indent="-171450">
              <a:buFont typeface="Arial" panose="020B0604020202020204" pitchFamily="34" charset="0"/>
              <a:buChar char="•"/>
            </a:pPr>
            <a:r>
              <a:rPr lang="en-GB" baseline="0" dirty="0" smtClean="0"/>
              <a:t>We are still seeking volumes for our collection, and if any of you have titles on our Wants List that you can spare, they would </a:t>
            </a:r>
            <a:r>
              <a:rPr lang="en-GB" baseline="0" dirty="0" smtClean="0"/>
              <a:t>of course be </a:t>
            </a:r>
            <a:r>
              <a:rPr lang="en-GB" baseline="0" dirty="0" smtClean="0"/>
              <a:t>very gratefully received</a:t>
            </a:r>
          </a:p>
        </p:txBody>
      </p:sp>
      <p:sp>
        <p:nvSpPr>
          <p:cNvPr id="4" name="Slide Number Placeholder 3"/>
          <p:cNvSpPr>
            <a:spLocks noGrp="1"/>
          </p:cNvSpPr>
          <p:nvPr>
            <p:ph type="sldNum" sz="quarter" idx="10"/>
          </p:nvPr>
        </p:nvSpPr>
        <p:spPr/>
        <p:txBody>
          <a:bodyPr/>
          <a:lstStyle/>
          <a:p>
            <a:fld id="{671880E0-F5F1-4298-A4B2-1825A3CD4419}" type="slidenum">
              <a:rPr lang="en-GB" smtClean="0"/>
              <a:t>21</a:t>
            </a:fld>
            <a:endParaRPr lang="en-GB" dirty="0"/>
          </a:p>
        </p:txBody>
      </p:sp>
    </p:spTree>
    <p:extLst>
      <p:ext uri="{BB962C8B-B14F-4D97-AF65-F5344CB8AC3E}">
        <p14:creationId xmlns:p14="http://schemas.microsoft.com/office/powerpoint/2010/main" val="3350443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Key to our ability to </a:t>
            </a:r>
            <a:r>
              <a:rPr lang="en-GB" baseline="0" dirty="0" err="1" smtClean="0"/>
              <a:t>strategise</a:t>
            </a:r>
            <a:r>
              <a:rPr lang="en-GB" baseline="0" dirty="0" smtClean="0"/>
              <a:t> and compile our Wants List was that our library catalogue was complete – we had excellent computer-readable records for every single item we held</a:t>
            </a:r>
          </a:p>
          <a:p>
            <a:pPr marL="171450" indent="-171450">
              <a:buFont typeface="Arial" panose="020B0604020202020204" pitchFamily="34" charset="0"/>
              <a:buChar char="•"/>
            </a:pPr>
            <a:r>
              <a:rPr lang="en-GB" baseline="0" dirty="0" smtClean="0"/>
              <a:t>Our task would have been infinitely more difficult had we not possessed the ability to interrogate our catalogue so completely and had we not had such in-depth knowledge of our collection as a totality</a:t>
            </a:r>
          </a:p>
          <a:p>
            <a:pPr marL="171450" indent="-171450">
              <a:buFont typeface="Arial" panose="020B0604020202020204" pitchFamily="34" charset="0"/>
              <a:buChar char="•"/>
            </a:pPr>
            <a:r>
              <a:rPr lang="en-GB" baseline="0" dirty="0" smtClean="0"/>
              <a:t>Within just a few days of the fire we had a complete list of every single item that was lost from the library</a:t>
            </a:r>
          </a:p>
          <a:p>
            <a:pPr marL="171450" indent="-171450">
              <a:buFont typeface="Arial" panose="020B0604020202020204" pitchFamily="34" charset="0"/>
              <a:buChar char="•"/>
            </a:pPr>
            <a:r>
              <a:rPr lang="en-GB" dirty="0" smtClean="0"/>
              <a:t>Through</a:t>
            </a:r>
            <a:r>
              <a:rPr lang="en-GB" baseline="0" dirty="0" smtClean="0"/>
              <a:t> happenstance, just prior to the fire we had also completed a project to digitally recreate through our catalogue the library’s Foundation Collections, using our v</a:t>
            </a:r>
            <a:r>
              <a:rPr lang="en-GB" dirty="0" smtClean="0"/>
              <a:t>ery first manuscript catalogue,</a:t>
            </a:r>
            <a:r>
              <a:rPr lang="en-GB" baseline="0" dirty="0" smtClean="0"/>
              <a:t> still</a:t>
            </a:r>
            <a:r>
              <a:rPr lang="en-GB" dirty="0" smtClean="0"/>
              <a:t> held in our Archives</a:t>
            </a:r>
          </a:p>
          <a:p>
            <a:pPr marL="171450" indent="-171450">
              <a:buFont typeface="Arial" panose="020B0604020202020204" pitchFamily="34" charset="0"/>
              <a:buChar char="•"/>
            </a:pPr>
            <a:r>
              <a:rPr lang="en-GB" dirty="0" smtClean="0"/>
              <a:t>This</a:t>
            </a:r>
            <a:r>
              <a:rPr lang="en-GB" baseline="0" dirty="0" smtClean="0"/>
              <a:t> meant that we had an excellent and comprehensive knowledge of the volumes that would have originally populated the library when it first opened in 1909</a:t>
            </a:r>
          </a:p>
          <a:p>
            <a:pPr marL="171450" indent="-171450">
              <a:buFont typeface="Arial" panose="020B0604020202020204" pitchFamily="34" charset="0"/>
              <a:buChar char="•"/>
            </a:pPr>
            <a:r>
              <a:rPr lang="en-GB" baseline="0" dirty="0" smtClean="0"/>
              <a:t>This has proved a useful counterpart to the architectural ethos of the restoration project as whole, which is based upon returning the building to its authentic 1909 state as far as possible</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22</a:t>
            </a:fld>
            <a:endParaRPr lang="en-GB" dirty="0"/>
          </a:p>
        </p:txBody>
      </p:sp>
    </p:spTree>
    <p:extLst>
      <p:ext uri="{BB962C8B-B14F-4D97-AF65-F5344CB8AC3E}">
        <p14:creationId xmlns:p14="http://schemas.microsoft.com/office/powerpoint/2010/main" val="285009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have worked</a:t>
            </a:r>
            <a:r>
              <a:rPr lang="en-GB" baseline="0" dirty="0" smtClean="0"/>
              <a:t> closely with our colleagues in the Press Office, to publicise our collections-rebuild campaign and to mark successful milestones</a:t>
            </a:r>
          </a:p>
          <a:p>
            <a:pPr marL="171450" indent="-171450">
              <a:buFont typeface="Arial" panose="020B0604020202020204" pitchFamily="34" charset="0"/>
              <a:buChar char="•"/>
            </a:pPr>
            <a:r>
              <a:rPr lang="en-GB" baseline="0" dirty="0" smtClean="0"/>
              <a:t>This article on the left appeared in The Herald </a:t>
            </a:r>
            <a:r>
              <a:rPr lang="en-GB" baseline="0" dirty="0" smtClean="0"/>
              <a:t>in September </a:t>
            </a:r>
            <a:r>
              <a:rPr lang="en-GB" baseline="0" dirty="0" smtClean="0"/>
              <a:t>2014 to celebrate our receiving 22% of our priority volumes in just 3 months</a:t>
            </a:r>
          </a:p>
          <a:p>
            <a:pPr marL="171450" indent="-171450">
              <a:buFont typeface="Arial" panose="020B0604020202020204" pitchFamily="34" charset="0"/>
              <a:buChar char="•"/>
            </a:pPr>
            <a:r>
              <a:rPr lang="en-GB" baseline="0" dirty="0" smtClean="0"/>
              <a:t>We’ve also enjoyed coverage in The Times BBC News, Telegraph, Design Week, and The Guardian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To the right</a:t>
            </a:r>
            <a:r>
              <a:rPr lang="en-GB" baseline="0" dirty="0" smtClean="0"/>
              <a:t> </a:t>
            </a:r>
            <a:r>
              <a:rPr lang="en-GB" dirty="0" smtClean="0"/>
              <a:t>is my then</a:t>
            </a:r>
            <a:r>
              <a:rPr lang="en-GB" baseline="0" dirty="0" smtClean="0"/>
              <a:t> </a:t>
            </a:r>
            <a:r>
              <a:rPr lang="en-GB" dirty="0" smtClean="0"/>
              <a:t>colleague Jennifer accepting</a:t>
            </a:r>
            <a:r>
              <a:rPr lang="en-GB" baseline="0" dirty="0" smtClean="0"/>
              <a:t> a donation of a rare Glasgow Style binding by former GSA Head of Embroidery Ann Macbeth, kindly purchased on our behalf by the Antiquarian Booksellers’ 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This volume is currently on show at </a:t>
            </a:r>
            <a:r>
              <a:rPr lang="en-GB" baseline="0" dirty="0" err="1" smtClean="0"/>
              <a:t>Kelvingrove</a:t>
            </a:r>
            <a:r>
              <a:rPr lang="en-GB" baseline="0" dirty="0" smtClean="0"/>
              <a:t> Art Gallery in Glasgow as part of </a:t>
            </a:r>
            <a:r>
              <a:rPr lang="en-GB" baseline="0" dirty="0" smtClean="0"/>
              <a:t>the </a:t>
            </a:r>
            <a:r>
              <a:rPr lang="en-GB" baseline="0" dirty="0" smtClean="0"/>
              <a:t>current Mackintosh exhibition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All this</a:t>
            </a:r>
            <a:r>
              <a:rPr lang="en-GB" baseline="0" dirty="0" smtClean="0"/>
              <a:t>, I hasten to add, was achieved at zero cost to the institution, and demonstrates I think what can be achieved through collaboration, outreach and sector engagement.</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23</a:t>
            </a:fld>
            <a:endParaRPr lang="en-GB" dirty="0"/>
          </a:p>
        </p:txBody>
      </p:sp>
    </p:spTree>
    <p:extLst>
      <p:ext uri="{BB962C8B-B14F-4D97-AF65-F5344CB8AC3E}">
        <p14:creationId xmlns:p14="http://schemas.microsoft.com/office/powerpoint/2010/main" val="451201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a:t>
            </a:r>
            <a:r>
              <a:rPr lang="en-GB" baseline="0" dirty="0" smtClean="0"/>
              <a:t> collections that are to move into the restored Mackintosh Library in 2019 are currently being catalogued using DCRM(B), slightly adapted for in-house use</a:t>
            </a:r>
          </a:p>
          <a:p>
            <a:pPr marL="171450" indent="-171450">
              <a:buFont typeface="Arial" panose="020B0604020202020204" pitchFamily="34" charset="0"/>
              <a:buChar char="•"/>
            </a:pPr>
            <a:r>
              <a:rPr lang="en-GB" baseline="0" dirty="0" smtClean="0"/>
              <a:t>Those of you that have catalogued using DCRM(B) in the past will know that these rules can place as much emphasis on the design qualities of a book as on its informational content</a:t>
            </a:r>
          </a:p>
          <a:p>
            <a:pPr marL="171450" indent="-171450">
              <a:buFont typeface="Arial" panose="020B0604020202020204" pitchFamily="34" charset="0"/>
              <a:buChar char="•"/>
            </a:pPr>
            <a:r>
              <a:rPr lang="en-GB" baseline="0" dirty="0" smtClean="0"/>
              <a:t>So we are employing fields that describe a book’s binding, or other design aspects, for example</a:t>
            </a:r>
          </a:p>
          <a:p>
            <a:pPr marL="171450" indent="-171450">
              <a:buFont typeface="Arial" panose="020B0604020202020204" pitchFamily="34" charset="0"/>
              <a:buChar char="•"/>
            </a:pPr>
            <a:r>
              <a:rPr lang="en-GB" baseline="0" dirty="0" smtClean="0"/>
              <a:t>Working with our students and academics in the past, we have found that they are interested as much in the materiality of our books as in the information they contain</a:t>
            </a:r>
          </a:p>
          <a:p>
            <a:pPr marL="171450" indent="-171450">
              <a:buFont typeface="Arial" panose="020B0604020202020204" pitchFamily="34" charset="0"/>
              <a:buChar char="•"/>
            </a:pPr>
            <a:r>
              <a:rPr lang="en-GB" baseline="0" dirty="0" smtClean="0"/>
              <a:t>And this is perhaps not surprising for an art school</a:t>
            </a:r>
          </a:p>
          <a:p>
            <a:pPr marL="171450" indent="-171450">
              <a:buFont typeface="Arial" panose="020B0604020202020204" pitchFamily="34" charset="0"/>
              <a:buChar char="•"/>
            </a:pPr>
            <a:r>
              <a:rPr lang="en-GB" baseline="0" dirty="0" smtClean="0"/>
              <a:t>So our approach to cataloguing these collections has been a little different perhaps to an institution dealing in purely historical or social scientific research for example</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24</a:t>
            </a:fld>
            <a:endParaRPr lang="en-GB" dirty="0"/>
          </a:p>
        </p:txBody>
      </p:sp>
    </p:spTree>
    <p:extLst>
      <p:ext uri="{BB962C8B-B14F-4D97-AF65-F5344CB8AC3E}">
        <p14:creationId xmlns:p14="http://schemas.microsoft.com/office/powerpoint/2010/main" val="3899241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a:t>
            </a:r>
            <a:r>
              <a:rPr lang="en-GB" baseline="0" dirty="0" smtClean="0"/>
              <a:t> need for such a cataloguing approach is perhaps illustrated most vividly by our Artists’ Books Collection, which is by far one of our most popular and well-used collections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Artists’ books are most often defined as ‘books produced by an artist through reprographic means for mass distribution’</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They are books that are conceived and designed by artists, rather than books written on or about artists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Hence, they exist as art in their own right, rather than documenting pre-existing art</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For some theorists and commentators, something can be defined as an artist’s book regardless of its form, as long as it explores or evokes in some way the experiential qualities of the book</a:t>
            </a:r>
          </a:p>
          <a:p>
            <a:pPr marL="171450" indent="-171450">
              <a:buFont typeface="Arial" panose="020B0604020202020204" pitchFamily="34" charset="0"/>
              <a:buChar char="•"/>
            </a:pPr>
            <a:r>
              <a:rPr lang="en-GB" baseline="0" dirty="0" smtClean="0"/>
              <a:t>This work, entitled Vine Time Wine dates to 2011 and is by artist and GSA academic David Bellingham</a:t>
            </a:r>
          </a:p>
          <a:p>
            <a:pPr marL="171450" indent="-171450">
              <a:buFont typeface="Arial" panose="020B0604020202020204" pitchFamily="34" charset="0"/>
              <a:buChar char="•"/>
            </a:pPr>
            <a:r>
              <a:rPr lang="en-GB" baseline="0" dirty="0" smtClean="0"/>
              <a:t>When cataloguing such an item, we take pains to describe its materiality as far as possible, despite the evident limitations of a text-based MARC catalogue</a:t>
            </a:r>
          </a:p>
          <a:p>
            <a:pPr marL="171450" indent="-171450">
              <a:buFont typeface="Arial" panose="020B0604020202020204" pitchFamily="34" charset="0"/>
              <a:buChar char="•"/>
            </a:pPr>
            <a:r>
              <a:rPr lang="en-GB" baseline="0" dirty="0" smtClean="0"/>
              <a:t>The Artists’ Books Collection will relocate to a new dedicated reading room currently being constructed in the old bookstore directly above the main library</a:t>
            </a:r>
          </a:p>
        </p:txBody>
      </p:sp>
      <p:sp>
        <p:nvSpPr>
          <p:cNvPr id="4" name="Slide Number Placeholder 3"/>
          <p:cNvSpPr>
            <a:spLocks noGrp="1"/>
          </p:cNvSpPr>
          <p:nvPr>
            <p:ph type="sldNum" sz="quarter" idx="10"/>
          </p:nvPr>
        </p:nvSpPr>
        <p:spPr/>
        <p:txBody>
          <a:bodyPr/>
          <a:lstStyle/>
          <a:p>
            <a:fld id="{671880E0-F5F1-4298-A4B2-1825A3CD4419}" type="slidenum">
              <a:rPr lang="en-GB" smtClean="0"/>
              <a:t>25</a:t>
            </a:fld>
            <a:endParaRPr lang="en-GB" dirty="0"/>
          </a:p>
        </p:txBody>
      </p:sp>
    </p:spTree>
    <p:extLst>
      <p:ext uri="{BB962C8B-B14F-4D97-AF65-F5344CB8AC3E}">
        <p14:creationId xmlns:p14="http://schemas.microsoft.com/office/powerpoint/2010/main" val="3421686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concern for us when planning the cataloguing and arrangement</a:t>
            </a:r>
            <a:r>
              <a:rPr lang="en-GB" baseline="0" dirty="0" smtClean="0"/>
              <a:t> of these collections was the evident difficulty our users have in navigating traditional library classification systems</a:t>
            </a:r>
          </a:p>
          <a:p>
            <a:r>
              <a:rPr lang="en-GB" baseline="0" dirty="0" smtClean="0"/>
              <a:t>This is illustrated in typically humorous form by this artwork by GSA alumni and Turner Prize nominee David </a:t>
            </a:r>
            <a:r>
              <a:rPr lang="en-GB" baseline="0" dirty="0" err="1" smtClean="0"/>
              <a:t>Shrigley</a:t>
            </a:r>
            <a:endParaRPr lang="en-GB" baseline="0" dirty="0" smtClean="0"/>
          </a:p>
          <a:p>
            <a:r>
              <a:rPr lang="en-GB" baseline="0" dirty="0" smtClean="0"/>
              <a:t>The problem has been apparent to us for a number of years, and though it would be impractical for us to un-classify our large lending collection for example, we were keen to explore other options for the Mackintosh Library</a:t>
            </a:r>
          </a:p>
          <a:p>
            <a:r>
              <a:rPr lang="en-GB" baseline="0" dirty="0" smtClean="0"/>
              <a:t>The space will therefore be arranged into broad thematically-badged collections, with simple A-Z arrangement within those instead of class numbers</a:t>
            </a:r>
          </a:p>
          <a:p>
            <a:r>
              <a:rPr lang="en-GB" baseline="0" dirty="0" smtClean="0"/>
              <a:t>These collections include ‘Arts Pedagogy’, ‘Pattern &amp; Ornament’, ‘Modernist Architecture and Design’ and several others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26</a:t>
            </a:fld>
            <a:endParaRPr lang="en-GB" dirty="0"/>
          </a:p>
        </p:txBody>
      </p:sp>
    </p:spTree>
    <p:extLst>
      <p:ext uri="{BB962C8B-B14F-4D97-AF65-F5344CB8AC3E}">
        <p14:creationId xmlns:p14="http://schemas.microsoft.com/office/powerpoint/2010/main" val="2980218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Some</a:t>
            </a:r>
            <a:r>
              <a:rPr lang="en-GB" baseline="0" dirty="0" smtClean="0"/>
              <a:t> of these thematic groupings will reflect the curricula of 1909, the year the library first opened, but many look towards the debates and concerns that we know are foremost in student minds today</a:t>
            </a:r>
          </a:p>
          <a:p>
            <a:pPr marL="171450" indent="-171450">
              <a:buFont typeface="Arial" panose="020B0604020202020204" pitchFamily="34" charset="0"/>
              <a:buChar char="•"/>
            </a:pPr>
            <a:r>
              <a:rPr lang="en-GB" baseline="0" dirty="0" smtClean="0"/>
              <a:t>Of late there has been much discussion institutionally on how we can widen our curriculum away from a purely Western-centric white canon for example</a:t>
            </a:r>
          </a:p>
          <a:p>
            <a:pPr marL="171450" indent="-171450">
              <a:buFont typeface="Arial" panose="020B0604020202020204" pitchFamily="34" charset="0"/>
              <a:buChar char="•"/>
            </a:pPr>
            <a:r>
              <a:rPr lang="en-GB" baseline="0" dirty="0" smtClean="0"/>
              <a:t>So one of the new collections will showcase World Cultures, and has the potential to be integrated into the new teaching that springs from these discussions</a:t>
            </a:r>
          </a:p>
          <a:p>
            <a:pPr marL="171450" indent="-171450">
              <a:buFont typeface="Arial" panose="020B0604020202020204" pitchFamily="34" charset="0"/>
              <a:buChar char="•"/>
            </a:pPr>
            <a:r>
              <a:rPr lang="en-GB" baseline="0" dirty="0" smtClean="0"/>
              <a:t>We are also exploring the integration of authentic and contextual voice into our catalogue records</a:t>
            </a:r>
          </a:p>
          <a:p>
            <a:pPr marL="171450" indent="-171450">
              <a:buFont typeface="Arial" panose="020B0604020202020204" pitchFamily="34" charset="0"/>
              <a:buChar char="•"/>
            </a:pPr>
            <a:r>
              <a:rPr lang="en-GB" baseline="0" dirty="0" smtClean="0"/>
              <a:t>So that when presented with a 19</a:t>
            </a:r>
            <a:r>
              <a:rPr lang="en-GB" baseline="30000" dirty="0" smtClean="0"/>
              <a:t>th</a:t>
            </a:r>
            <a:r>
              <a:rPr lang="en-GB" baseline="0" dirty="0" smtClean="0"/>
              <a:t> century volume whose colonial paradigm is perhaps problematic for modern audiences, we seek to engage with student bodies such as our People of Colour group to incorporate their responses to the book in our catalogue record or shelf labels.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27</a:t>
            </a:fld>
            <a:endParaRPr lang="en-GB" dirty="0"/>
          </a:p>
        </p:txBody>
      </p:sp>
    </p:spTree>
    <p:extLst>
      <p:ext uri="{BB962C8B-B14F-4D97-AF65-F5344CB8AC3E}">
        <p14:creationId xmlns:p14="http://schemas.microsoft.com/office/powerpoint/2010/main" val="3644766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You can read full descriptions of all the thematic collections that will occupy the restored library</a:t>
            </a:r>
            <a:r>
              <a:rPr lang="en-GB" baseline="0" dirty="0" smtClean="0"/>
              <a:t> at this link here</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28</a:t>
            </a:fld>
            <a:endParaRPr lang="en-GB" dirty="0"/>
          </a:p>
        </p:txBody>
      </p:sp>
    </p:spTree>
    <p:extLst>
      <p:ext uri="{BB962C8B-B14F-4D97-AF65-F5344CB8AC3E}">
        <p14:creationId xmlns:p14="http://schemas.microsoft.com/office/powerpoint/2010/main" val="1945509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To return</a:t>
            </a:r>
            <a:r>
              <a:rPr lang="en-GB" baseline="0" dirty="0" smtClean="0"/>
              <a:t> to the restoration of the space itself and our plans for its future use…</a:t>
            </a:r>
          </a:p>
          <a:p>
            <a:pPr marL="171450" indent="-171450">
              <a:buFont typeface="Arial" panose="020B0604020202020204" pitchFamily="34" charset="0"/>
              <a:buChar char="•"/>
            </a:pPr>
            <a:r>
              <a:rPr lang="en-GB" baseline="0" dirty="0" smtClean="0"/>
              <a:t>It is fair to say that i</a:t>
            </a:r>
            <a:r>
              <a:rPr lang="en-GB" dirty="0" smtClean="0"/>
              <a:t>mmediately </a:t>
            </a:r>
            <a:r>
              <a:rPr lang="en-GB" dirty="0" smtClean="0"/>
              <a:t>after the fire there was wide public debate about</a:t>
            </a:r>
            <a:r>
              <a:rPr lang="en-GB" baseline="0" dirty="0" smtClean="0"/>
              <a:t> the future of the Mackintosh building and its spaces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What is clear though is that the School committed very early </a:t>
            </a:r>
            <a:r>
              <a:rPr lang="en-GB" baseline="0" dirty="0" smtClean="0"/>
              <a:t>on to </a:t>
            </a:r>
            <a:r>
              <a:rPr lang="en-GB" baseline="0" dirty="0" smtClean="0"/>
              <a:t>restoring the space to Mackintosh’s design as a working library</a:t>
            </a:r>
          </a:p>
          <a:p>
            <a:pPr marL="171450" indent="-171450">
              <a:buFont typeface="Arial" panose="020B0604020202020204" pitchFamily="34" charset="0"/>
              <a:buChar char="•"/>
            </a:pPr>
            <a:r>
              <a:rPr lang="en-GB" baseline="0" dirty="0" smtClean="0"/>
              <a:t>The </a:t>
            </a:r>
            <a:r>
              <a:rPr lang="en-GB" baseline="0" dirty="0" smtClean="0"/>
              <a:t>restoration debates have concerned the ethics of restoration, the relationship between the original and the replica, and the avoidance of a ‘</a:t>
            </a:r>
            <a:r>
              <a:rPr lang="en-GB" baseline="0" dirty="0" err="1" smtClean="0"/>
              <a:t>Mockintosh</a:t>
            </a:r>
            <a:r>
              <a:rPr lang="en-GB" baseline="0" dirty="0" smtClean="0"/>
              <a:t>’ aesthetic</a:t>
            </a:r>
          </a:p>
          <a:p>
            <a:pPr marL="171450" indent="-171450">
              <a:buFont typeface="Arial" panose="020B0604020202020204" pitchFamily="34" charset="0"/>
              <a:buChar char="•"/>
            </a:pPr>
            <a:r>
              <a:rPr lang="en-GB" baseline="0" dirty="0" smtClean="0"/>
              <a:t>These debates have proved lively and stimulating and will no doubt continue for many </a:t>
            </a:r>
            <a:r>
              <a:rPr lang="en-GB" baseline="0" dirty="0" smtClean="0"/>
              <a:t>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The restoration</a:t>
            </a:r>
            <a:r>
              <a:rPr lang="en-GB" baseline="0" dirty="0" smtClean="0"/>
              <a:t> ethos that has been settled upon is to return the building as much as possible to how Mackintosh’s design would have appeared in 1909, without the modifications and over-paintings that had occurred across a century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This </a:t>
            </a:r>
            <a:r>
              <a:rPr lang="en-GB" baseline="0" dirty="0" smtClean="0"/>
              <a:t>postcard</a:t>
            </a:r>
            <a:r>
              <a:rPr lang="en-GB" dirty="0" smtClean="0"/>
              <a:t> view of the library</a:t>
            </a:r>
            <a:r>
              <a:rPr lang="en-GB" baseline="0" dirty="0" smtClean="0"/>
              <a:t> by an unknown photographer dates to soon after completion in 1909, and is taken from the School’s Archives</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29</a:t>
            </a:fld>
            <a:endParaRPr lang="en-GB" dirty="0"/>
          </a:p>
        </p:txBody>
      </p:sp>
    </p:spTree>
    <p:extLst>
      <p:ext uri="{BB962C8B-B14F-4D97-AF65-F5344CB8AC3E}">
        <p14:creationId xmlns:p14="http://schemas.microsoft.com/office/powerpoint/2010/main" val="133033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altLang="en-US" dirty="0" smtClean="0"/>
              <a:t>On the 23rd of May 2014, the Fire-King struck</a:t>
            </a:r>
            <a:r>
              <a:rPr lang="en-GB" altLang="en-US" baseline="0" dirty="0" smtClean="0"/>
              <a:t> </a:t>
            </a:r>
            <a:r>
              <a:rPr lang="en-GB" altLang="en-US" dirty="0" smtClean="0"/>
              <a:t>the Glasgow School of Art,</a:t>
            </a:r>
            <a:r>
              <a:rPr lang="en-GB" altLang="en-US" baseline="0" dirty="0" smtClean="0"/>
              <a:t> </a:t>
            </a:r>
            <a:r>
              <a:rPr lang="en-GB" altLang="en-US" dirty="0" smtClean="0"/>
              <a:t>totally</a:t>
            </a:r>
            <a:r>
              <a:rPr lang="en-GB" altLang="en-US" baseline="0" dirty="0" smtClean="0"/>
              <a:t> </a:t>
            </a:r>
            <a:r>
              <a:rPr lang="en-GB" altLang="en-US" dirty="0" smtClean="0"/>
              <a:t>destroying its world-famous Mackintosh Library and the important historical collections</a:t>
            </a:r>
            <a:r>
              <a:rPr lang="en-GB" altLang="en-US" baseline="0" dirty="0" smtClean="0"/>
              <a:t> in contained</a:t>
            </a:r>
            <a:endParaRPr lang="en-GB" altLang="en-US" dirty="0" smtClean="0"/>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GB" sz="1200" kern="1200" dirty="0" smtClean="0">
                <a:solidFill>
                  <a:schemeClr val="tx1"/>
                </a:solidFill>
                <a:effectLst/>
                <a:latin typeface="+mn-lt"/>
                <a:ea typeface="+mn-ea"/>
                <a:cs typeface="+mn-cs"/>
              </a:rPr>
              <a:t>The devastating fire was widely reported and discussed at the time, and continues to feature prominently as the School moves from a period of rescue and salvage to a period of rebirth and reconstruction</a:t>
            </a: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GB" sz="1200" kern="1200" dirty="0" smtClean="0">
                <a:solidFill>
                  <a:schemeClr val="tx1"/>
                </a:solidFill>
                <a:effectLst/>
                <a:latin typeface="+mn-lt"/>
                <a:ea typeface="+mn-ea"/>
                <a:cs typeface="+mn-cs"/>
              </a:rPr>
              <a:t>Indeed,</a:t>
            </a:r>
            <a:r>
              <a:rPr lang="en-GB" sz="1200" kern="1200" baseline="0" dirty="0" smtClean="0">
                <a:solidFill>
                  <a:schemeClr val="tx1"/>
                </a:solidFill>
                <a:effectLst/>
                <a:latin typeface="+mn-lt"/>
                <a:ea typeface="+mn-ea"/>
                <a:cs typeface="+mn-cs"/>
              </a:rPr>
              <a:t> m</a:t>
            </a:r>
            <a:r>
              <a:rPr lang="en-GB" sz="1200" kern="1200" dirty="0" smtClean="0">
                <a:solidFill>
                  <a:schemeClr val="tx1"/>
                </a:solidFill>
                <a:effectLst/>
                <a:latin typeface="+mn-lt"/>
                <a:ea typeface="+mn-ea"/>
                <a:cs typeface="+mn-cs"/>
              </a:rPr>
              <a:t>any</a:t>
            </a:r>
            <a:r>
              <a:rPr lang="en-GB" sz="1200" kern="1200" baseline="0" dirty="0" smtClean="0">
                <a:solidFill>
                  <a:schemeClr val="tx1"/>
                </a:solidFill>
                <a:effectLst/>
                <a:latin typeface="+mn-lt"/>
                <a:ea typeface="+mn-ea"/>
                <a:cs typeface="+mn-cs"/>
              </a:rPr>
              <a:t> of you here will have seen the press coverage at the time</a:t>
            </a: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GB" altLang="en-US" sz="1200" kern="1200" dirty="0" smtClean="0">
                <a:solidFill>
                  <a:schemeClr val="tx1"/>
                </a:solidFill>
                <a:effectLst/>
                <a:latin typeface="+mn-lt"/>
                <a:ea typeface="+mn-ea"/>
                <a:cs typeface="+mn-cs"/>
              </a:rPr>
              <a:t>For</a:t>
            </a:r>
            <a:r>
              <a:rPr lang="en-GB" altLang="en-US" sz="1200" kern="1200" baseline="0" dirty="0" smtClean="0">
                <a:solidFill>
                  <a:schemeClr val="tx1"/>
                </a:solidFill>
                <a:effectLst/>
                <a:latin typeface="+mn-lt"/>
                <a:ea typeface="+mn-ea"/>
                <a:cs typeface="+mn-cs"/>
              </a:rPr>
              <a:t> those of you who never had the opportunity to visit the library in person, or who know of it only fleetingly, I will try to describe its </a:t>
            </a:r>
            <a:r>
              <a:rPr lang="en-GB" altLang="en-US" sz="1200" kern="1200" baseline="0" dirty="0" smtClean="0">
                <a:solidFill>
                  <a:schemeClr val="tx1"/>
                </a:solidFill>
                <a:effectLst/>
                <a:latin typeface="+mn-lt"/>
                <a:ea typeface="+mn-ea"/>
                <a:cs typeface="+mn-cs"/>
              </a:rPr>
              <a:t>significance</a:t>
            </a:r>
            <a:endParaRPr lang="en-GB" altLang="en-US"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3</a:t>
            </a:fld>
            <a:endParaRPr lang="en-GB" dirty="0"/>
          </a:p>
        </p:txBody>
      </p:sp>
    </p:spTree>
    <p:extLst>
      <p:ext uri="{BB962C8B-B14F-4D97-AF65-F5344CB8AC3E}">
        <p14:creationId xmlns:p14="http://schemas.microsoft.com/office/powerpoint/2010/main" val="3023805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Recently </a:t>
            </a:r>
            <a:r>
              <a:rPr lang="en-GB" baseline="0" dirty="0" smtClean="0"/>
              <a:t>a life-size mock-up of one of the six library bays was unveiled by our woodworkers Laurence McIntosh of Edinburgh</a:t>
            </a:r>
          </a:p>
          <a:p>
            <a:pPr marL="171450" indent="-171450">
              <a:buFont typeface="Arial" panose="020B0604020202020204" pitchFamily="34" charset="0"/>
              <a:buChar char="•"/>
            </a:pPr>
            <a:r>
              <a:rPr lang="en-GB" baseline="0" dirty="0" smtClean="0"/>
              <a:t>If </a:t>
            </a:r>
            <a:r>
              <a:rPr lang="en-GB" baseline="0" dirty="0" smtClean="0"/>
              <a:t>you </a:t>
            </a:r>
            <a:r>
              <a:rPr lang="en-GB" baseline="0" dirty="0" smtClean="0"/>
              <a:t>visited the library before the fire, and visit again </a:t>
            </a:r>
            <a:r>
              <a:rPr lang="en-GB" baseline="0" dirty="0" smtClean="0"/>
              <a:t>when </a:t>
            </a:r>
            <a:r>
              <a:rPr lang="en-GB" baseline="0" dirty="0" smtClean="0"/>
              <a:t>it reopens in 2019, you will perhaps notice many differences</a:t>
            </a:r>
          </a:p>
          <a:p>
            <a:pPr marL="171450" indent="-171450">
              <a:buFont typeface="Arial" panose="020B0604020202020204" pitchFamily="34" charset="0"/>
              <a:buChar char="•"/>
            </a:pPr>
            <a:r>
              <a:rPr lang="en-GB" baseline="0" dirty="0" smtClean="0"/>
              <a:t>The wood will be lighter, there will be significantly fewer bookcases…</a:t>
            </a:r>
          </a:p>
          <a:p>
            <a:pPr marL="171450" indent="-171450">
              <a:buFont typeface="Arial" panose="020B0604020202020204" pitchFamily="34" charset="0"/>
              <a:buChar char="•"/>
            </a:pPr>
            <a:r>
              <a:rPr lang="en-GB" baseline="0" dirty="0" smtClean="0"/>
              <a:t>But you will be encountering a space that is significantly more authentic to Mackintosh’s original design intentions</a:t>
            </a:r>
          </a:p>
        </p:txBody>
      </p:sp>
      <p:sp>
        <p:nvSpPr>
          <p:cNvPr id="4" name="Slide Number Placeholder 3"/>
          <p:cNvSpPr>
            <a:spLocks noGrp="1"/>
          </p:cNvSpPr>
          <p:nvPr>
            <p:ph type="sldNum" sz="quarter" idx="10"/>
          </p:nvPr>
        </p:nvSpPr>
        <p:spPr/>
        <p:txBody>
          <a:bodyPr/>
          <a:lstStyle/>
          <a:p>
            <a:fld id="{671880E0-F5F1-4298-A4B2-1825A3CD4419}" type="slidenum">
              <a:rPr lang="en-GB" smtClean="0"/>
              <a:t>30</a:t>
            </a:fld>
            <a:endParaRPr lang="en-GB" dirty="0"/>
          </a:p>
        </p:txBody>
      </p:sp>
    </p:spTree>
    <p:extLst>
      <p:ext uri="{BB962C8B-B14F-4D97-AF65-F5344CB8AC3E}">
        <p14:creationId xmlns:p14="http://schemas.microsoft.com/office/powerpoint/2010/main" val="1290460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Here you see the current stage of reconstruction from a fortnight or so ago</a:t>
            </a:r>
          </a:p>
          <a:p>
            <a:pPr marL="171450" indent="-171450">
              <a:buFont typeface="Arial" panose="020B0604020202020204" pitchFamily="34" charset="0"/>
              <a:buChar char="•"/>
            </a:pPr>
            <a:r>
              <a:rPr lang="en-GB" baseline="0" dirty="0" smtClean="0"/>
              <a:t>For </a:t>
            </a:r>
            <a:r>
              <a:rPr lang="en-GB" baseline="0" dirty="0" smtClean="0"/>
              <a:t>the first time, all of the library’s special and rare collections will be relocated to this single space, where they will be significantly more visible and accessible to students and researchers both internal and </a:t>
            </a:r>
            <a:r>
              <a:rPr lang="en-GB" baseline="0" dirty="0" smtClean="0"/>
              <a:t>external</a:t>
            </a: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31</a:t>
            </a:fld>
            <a:endParaRPr lang="en-GB" dirty="0"/>
          </a:p>
        </p:txBody>
      </p:sp>
    </p:spTree>
    <p:extLst>
      <p:ext uri="{BB962C8B-B14F-4D97-AF65-F5344CB8AC3E}">
        <p14:creationId xmlns:p14="http://schemas.microsoft.com/office/powerpoint/2010/main" val="1719950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The former bookstore above the library will become a dedicated modern reading room, where students can request and view items from collections as diverse as artists’ books, 19</a:t>
            </a:r>
            <a:r>
              <a:rPr lang="en-GB" baseline="30000" dirty="0" smtClean="0"/>
              <a:t>th</a:t>
            </a:r>
            <a:r>
              <a:rPr lang="en-GB" baseline="0" dirty="0" smtClean="0"/>
              <a:t> century design folios, and illustrated books</a:t>
            </a:r>
          </a:p>
          <a:p>
            <a:pPr marL="171450" indent="-171450">
              <a:buFont typeface="Arial" panose="020B0604020202020204" pitchFamily="34" charset="0"/>
              <a:buChar char="•"/>
            </a:pPr>
            <a:r>
              <a:rPr lang="en-GB" baseline="0" dirty="0" smtClean="0"/>
              <a:t>This space will also provide us with the opportunity to run workshops and public events, stage open-days, and install displays</a:t>
            </a:r>
          </a:p>
        </p:txBody>
      </p:sp>
      <p:sp>
        <p:nvSpPr>
          <p:cNvPr id="4" name="Slide Number Placeholder 3"/>
          <p:cNvSpPr>
            <a:spLocks noGrp="1"/>
          </p:cNvSpPr>
          <p:nvPr>
            <p:ph type="sldNum" sz="quarter" idx="10"/>
          </p:nvPr>
        </p:nvSpPr>
        <p:spPr/>
        <p:txBody>
          <a:bodyPr/>
          <a:lstStyle/>
          <a:p>
            <a:fld id="{671880E0-F5F1-4298-A4B2-1825A3CD4419}" type="slidenum">
              <a:rPr lang="en-GB" smtClean="0"/>
              <a:t>32</a:t>
            </a:fld>
            <a:endParaRPr lang="en-GB" dirty="0"/>
          </a:p>
        </p:txBody>
      </p:sp>
    </p:spTree>
    <p:extLst>
      <p:ext uri="{BB962C8B-B14F-4D97-AF65-F5344CB8AC3E}">
        <p14:creationId xmlns:p14="http://schemas.microsoft.com/office/powerpoint/2010/main" val="1654904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Central to the vision for the new library is that is acts as an incubator for new creative practice through exposure to exquisite and unusual </a:t>
            </a:r>
            <a:r>
              <a:rPr lang="en-GB" baseline="0" dirty="0" smtClean="0"/>
              <a:t>collections</a:t>
            </a:r>
          </a:p>
          <a:p>
            <a:pPr marL="171450" indent="-171450">
              <a:buFont typeface="Arial" panose="020B0604020202020204" pitchFamily="34" charset="0"/>
              <a:buChar char="•"/>
            </a:pPr>
            <a:r>
              <a:rPr lang="en-GB" baseline="0" dirty="0" smtClean="0"/>
              <a:t>Here you see some of our students within the Mackintosh Library about a year before the fire, in early 20</a:t>
            </a:r>
            <a:r>
              <a:rPr lang="en-GB" baseline="30000" dirty="0" smtClean="0"/>
              <a:t>th</a:t>
            </a:r>
            <a:r>
              <a:rPr lang="en-GB" baseline="0" dirty="0" smtClean="0"/>
              <a:t> century dress they had designed and made themselves</a:t>
            </a:r>
            <a:endParaRPr lang="en-GB" baseline="0" dirty="0" smtClean="0"/>
          </a:p>
          <a:p>
            <a:pPr marL="171450" indent="-171450">
              <a:buFont typeface="Arial" panose="020B0604020202020204" pitchFamily="34" charset="0"/>
              <a:buChar char="•"/>
            </a:pPr>
            <a:r>
              <a:rPr lang="en-GB" baseline="0" dirty="0" smtClean="0"/>
              <a:t>So </a:t>
            </a:r>
            <a:r>
              <a:rPr lang="en-GB" baseline="0" dirty="0" smtClean="0"/>
              <a:t>we look forward to welcoming you all to experience our amazing spaces and collections for yourself when we reopen to the world in late 2019</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33</a:t>
            </a:fld>
            <a:endParaRPr lang="en-GB" dirty="0"/>
          </a:p>
        </p:txBody>
      </p:sp>
    </p:spTree>
    <p:extLst>
      <p:ext uri="{BB962C8B-B14F-4D97-AF65-F5344CB8AC3E}">
        <p14:creationId xmlns:p14="http://schemas.microsoft.com/office/powerpoint/2010/main" val="614773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34</a:t>
            </a:fld>
            <a:endParaRPr lang="en-GB" dirty="0"/>
          </a:p>
        </p:txBody>
      </p:sp>
    </p:spTree>
    <p:extLst>
      <p:ext uri="{BB962C8B-B14F-4D97-AF65-F5344CB8AC3E}">
        <p14:creationId xmlns:p14="http://schemas.microsoft.com/office/powerpoint/2010/main" val="3322276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The</a:t>
            </a:r>
            <a:r>
              <a:rPr lang="en-GB" altLang="en-US" baseline="0" dirty="0" smtClean="0"/>
              <a:t> library </a:t>
            </a:r>
            <a:r>
              <a:rPr lang="en-GB" altLang="en-US" dirty="0" smtClean="0"/>
              <a:t>was generally accepted as one of the finest Art Nouveau interiors internationally,</a:t>
            </a:r>
            <a:r>
              <a:rPr lang="en-GB" altLang="en-US" baseline="0" dirty="0" smtClean="0"/>
              <a:t> and a</a:t>
            </a:r>
            <a:r>
              <a:rPr lang="en-GB" altLang="en-US" dirty="0" smtClean="0"/>
              <a:t>ny visitor to the space could not help but be moved by its architectural and aesthetic beauty...</a:t>
            </a:r>
          </a:p>
          <a:p>
            <a:pPr marL="171450" indent="-171450">
              <a:buFont typeface="Arial" panose="020B0604020202020204" pitchFamily="34" charset="0"/>
              <a:buChar char="•"/>
            </a:pPr>
            <a:r>
              <a:rPr lang="en-GB" altLang="en-US" baseline="0" dirty="0" smtClean="0"/>
              <a:t>...</a:t>
            </a:r>
            <a:r>
              <a:rPr lang="en-GB" altLang="en-US" baseline="0" dirty="0" smtClean="0"/>
              <a:t>f</a:t>
            </a:r>
            <a:r>
              <a:rPr lang="en-GB" altLang="en-US" dirty="0" smtClean="0"/>
              <a:t>rom its hand-painted balusters...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a:t>
            </a:fld>
            <a:endParaRPr lang="en-GB" dirty="0"/>
          </a:p>
        </p:txBody>
      </p:sp>
    </p:spTree>
    <p:extLst>
      <p:ext uri="{BB962C8B-B14F-4D97-AF65-F5344CB8AC3E}">
        <p14:creationId xmlns:p14="http://schemas.microsoft.com/office/powerpoint/2010/main" val="1318746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altLang="en-US" baseline="0" dirty="0" smtClean="0"/>
              <a:t>...</a:t>
            </a:r>
            <a:r>
              <a:rPr lang="en-GB" altLang="en-US" dirty="0" smtClean="0"/>
              <a:t>to its pierced wooden pendants...</a:t>
            </a:r>
          </a:p>
        </p:txBody>
      </p:sp>
      <p:sp>
        <p:nvSpPr>
          <p:cNvPr id="4" name="Slide Number Placeholder 3"/>
          <p:cNvSpPr>
            <a:spLocks noGrp="1"/>
          </p:cNvSpPr>
          <p:nvPr>
            <p:ph type="sldNum" sz="quarter" idx="10"/>
          </p:nvPr>
        </p:nvSpPr>
        <p:spPr/>
        <p:txBody>
          <a:bodyPr/>
          <a:lstStyle/>
          <a:p>
            <a:fld id="{671880E0-F5F1-4298-A4B2-1825A3CD4419}" type="slidenum">
              <a:rPr lang="en-GB" smtClean="0"/>
              <a:t>5</a:t>
            </a:fld>
            <a:endParaRPr lang="en-GB" dirty="0"/>
          </a:p>
        </p:txBody>
      </p:sp>
    </p:spTree>
    <p:extLst>
      <p:ext uri="{BB962C8B-B14F-4D97-AF65-F5344CB8AC3E}">
        <p14:creationId xmlns:p14="http://schemas.microsoft.com/office/powerpoint/2010/main" val="68735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altLang="en-US" dirty="0" smtClean="0"/>
              <a:t>...and from its coloured-glass hanging lamps...</a:t>
            </a:r>
          </a:p>
        </p:txBody>
      </p:sp>
      <p:sp>
        <p:nvSpPr>
          <p:cNvPr id="4" name="Slide Number Placeholder 3"/>
          <p:cNvSpPr>
            <a:spLocks noGrp="1"/>
          </p:cNvSpPr>
          <p:nvPr>
            <p:ph type="sldNum" sz="quarter" idx="10"/>
          </p:nvPr>
        </p:nvSpPr>
        <p:spPr/>
        <p:txBody>
          <a:bodyPr/>
          <a:lstStyle/>
          <a:p>
            <a:fld id="{671880E0-F5F1-4298-A4B2-1825A3CD4419}" type="slidenum">
              <a:rPr lang="en-GB" smtClean="0"/>
              <a:t>6</a:t>
            </a:fld>
            <a:endParaRPr lang="en-GB" dirty="0"/>
          </a:p>
        </p:txBody>
      </p:sp>
    </p:spTree>
    <p:extLst>
      <p:ext uri="{BB962C8B-B14F-4D97-AF65-F5344CB8AC3E}">
        <p14:creationId xmlns:p14="http://schemas.microsoft.com/office/powerpoint/2010/main" val="178178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...to its original tables</a:t>
            </a:r>
            <a:r>
              <a:rPr lang="en-GB" altLang="en-US" baseline="0" dirty="0" smtClean="0"/>
              <a:t> and</a:t>
            </a:r>
            <a:r>
              <a:rPr lang="en-GB" altLang="en-US" dirty="0" smtClean="0"/>
              <a:t> Windsor chairs...</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7</a:t>
            </a:fld>
            <a:endParaRPr lang="en-GB" dirty="0"/>
          </a:p>
        </p:txBody>
      </p:sp>
    </p:spTree>
    <p:extLst>
      <p:ext uri="{BB962C8B-B14F-4D97-AF65-F5344CB8AC3E}">
        <p14:creationId xmlns:p14="http://schemas.microsoft.com/office/powerpoint/2010/main" val="2562171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...and periodicals desk, which</a:t>
            </a:r>
            <a:r>
              <a:rPr lang="en-GB" altLang="en-US" baseline="0" dirty="0" smtClean="0"/>
              <a:t> formed such an arresting motif in the centre on the library</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8</a:t>
            </a:fld>
            <a:endParaRPr lang="en-GB" dirty="0"/>
          </a:p>
        </p:txBody>
      </p:sp>
    </p:spTree>
    <p:extLst>
      <p:ext uri="{BB962C8B-B14F-4D97-AF65-F5344CB8AC3E}">
        <p14:creationId xmlns:p14="http://schemas.microsoft.com/office/powerpoint/2010/main" val="596772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The</a:t>
            </a:r>
            <a:r>
              <a:rPr lang="en-GB" altLang="en-US" baseline="0" dirty="0" smtClean="0"/>
              <a:t> library</a:t>
            </a:r>
            <a:r>
              <a:rPr lang="en-GB" altLang="en-US" dirty="0" smtClean="0"/>
              <a:t> was designed by architect and former student</a:t>
            </a:r>
            <a:r>
              <a:rPr lang="en-GB" altLang="en-US" baseline="0" dirty="0" smtClean="0"/>
              <a:t> of the </a:t>
            </a:r>
            <a:r>
              <a:rPr lang="en-GB" altLang="en-US" baseline="0" dirty="0" smtClean="0"/>
              <a:t>School </a:t>
            </a:r>
            <a:r>
              <a:rPr lang="en-GB" altLang="en-US" dirty="0" smtClean="0"/>
              <a:t>Charles Rennie Mackintosh between 1907 and 1909, as part of the second phase</a:t>
            </a:r>
            <a:r>
              <a:rPr lang="en-GB" altLang="en-US" baseline="0" dirty="0" smtClean="0"/>
              <a:t> </a:t>
            </a:r>
            <a:r>
              <a:rPr lang="en-GB" altLang="en-US" baseline="0" dirty="0" smtClean="0"/>
              <a:t>of the </a:t>
            </a:r>
            <a:r>
              <a:rPr lang="en-GB" altLang="en-US" dirty="0" smtClean="0"/>
              <a:t>building</a:t>
            </a:r>
            <a:r>
              <a:rPr lang="en-GB" altLang="en-US" baseline="0" dirty="0" smtClean="0"/>
              <a:t> he </a:t>
            </a:r>
            <a:r>
              <a:rPr lang="en-GB" altLang="en-US" baseline="0" dirty="0" smtClean="0"/>
              <a:t>had first designed for the School in </a:t>
            </a:r>
            <a:r>
              <a:rPr lang="en-GB" altLang="en-US" baseline="0" dirty="0" smtClean="0"/>
              <a:t>1896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aseline="0" dirty="0" smtClean="0"/>
              <a:t>And some of you may have seen the large Mackintosh exhibition currently on show at </a:t>
            </a:r>
            <a:r>
              <a:rPr lang="en-GB" altLang="en-US" baseline="0" dirty="0" err="1" smtClean="0"/>
              <a:t>Kelvingrove</a:t>
            </a:r>
            <a:r>
              <a:rPr lang="en-GB" altLang="en-US" baseline="0" dirty="0" smtClean="0"/>
              <a:t> Art Gallery in Glasgow in which Mackintosh’s scheme is explored in full</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9</a:t>
            </a:fld>
            <a:endParaRPr lang="en-GB" dirty="0"/>
          </a:p>
        </p:txBody>
      </p:sp>
    </p:spTree>
    <p:extLst>
      <p:ext uri="{BB962C8B-B14F-4D97-AF65-F5344CB8AC3E}">
        <p14:creationId xmlns:p14="http://schemas.microsoft.com/office/powerpoint/2010/main" val="2291147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6492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36609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79383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42459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5687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78710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173264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03170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309819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18266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31/05/2018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90523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E6207-CB78-47CC-B165-CACF26CA4D69}" type="datetimeFigureOut">
              <a:rPr lang="en-GB" smtClean="0"/>
              <a:t>31/05/2018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E2714-AE6B-4C5D-A01E-3D7FB029557F}" type="slidenum">
              <a:rPr lang="en-GB" smtClean="0"/>
              <a:t>‹#›</a:t>
            </a:fld>
            <a:endParaRPr lang="en-GB" dirty="0"/>
          </a:p>
        </p:txBody>
      </p:sp>
    </p:spTree>
    <p:extLst>
      <p:ext uri="{BB962C8B-B14F-4D97-AF65-F5344CB8AC3E}">
        <p14:creationId xmlns:p14="http://schemas.microsoft.com/office/powerpoint/2010/main" val="27369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d.chappell@gsa.ac.uk"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4031873"/>
          </a:xfrm>
          <a:prstGeom prst="rect">
            <a:avLst/>
          </a:prstGeom>
          <a:noFill/>
        </p:spPr>
        <p:txBody>
          <a:bodyPr wrap="square" rtlCol="0">
            <a:spAutoFit/>
          </a:bodyPr>
          <a:lstStyle/>
          <a:p>
            <a:r>
              <a:rPr lang="en-GB" sz="3200" dirty="0" smtClean="0"/>
              <a:t>Disaster </a:t>
            </a:r>
            <a:r>
              <a:rPr lang="en-GB" sz="3200" dirty="0"/>
              <a:t>to </a:t>
            </a:r>
            <a:r>
              <a:rPr lang="en-GB" sz="3200" dirty="0" smtClean="0"/>
              <a:t>Recovery</a:t>
            </a:r>
            <a:r>
              <a:rPr lang="en-GB" sz="3200" dirty="0"/>
              <a:t>: </a:t>
            </a:r>
            <a:endParaRPr lang="en-GB" sz="3200" dirty="0" smtClean="0"/>
          </a:p>
          <a:p>
            <a:r>
              <a:rPr lang="en-GB" sz="3200" dirty="0" smtClean="0"/>
              <a:t>Reconstituting </a:t>
            </a:r>
            <a:r>
              <a:rPr lang="en-GB" sz="3200" dirty="0"/>
              <a:t>the Mackintosh Library </a:t>
            </a:r>
            <a:r>
              <a:rPr lang="en-GB" sz="3200" dirty="0" smtClean="0"/>
              <a:t>Collections and </a:t>
            </a:r>
            <a:r>
              <a:rPr lang="en-GB" sz="3200" dirty="0"/>
              <a:t>its C</a:t>
            </a:r>
            <a:r>
              <a:rPr lang="en-GB" sz="3200" dirty="0" smtClean="0"/>
              <a:t>atalogue </a:t>
            </a:r>
            <a:endParaRPr lang="en-GB" sz="3200" dirty="0"/>
          </a:p>
          <a:p>
            <a:endParaRPr lang="en-GB" sz="3200" dirty="0" smtClean="0"/>
          </a:p>
          <a:p>
            <a:endParaRPr lang="en-GB" sz="3200" dirty="0" smtClean="0"/>
          </a:p>
          <a:p>
            <a:r>
              <a:rPr lang="en-GB" sz="3200" dirty="0" smtClean="0"/>
              <a:t>Duncan Chappell</a:t>
            </a:r>
          </a:p>
          <a:p>
            <a:r>
              <a:rPr lang="en-GB" sz="3200" dirty="0" smtClean="0"/>
              <a:t>Glasgow School of Art</a:t>
            </a:r>
          </a:p>
          <a:p>
            <a:r>
              <a:rPr lang="en-GB" sz="3200" dirty="0" smtClean="0">
                <a:solidFill>
                  <a:srgbClr val="0000FF"/>
                </a:solidFill>
              </a:rPr>
              <a:t>@</a:t>
            </a:r>
            <a:r>
              <a:rPr lang="en-GB" sz="3200" dirty="0" err="1" smtClean="0">
                <a:solidFill>
                  <a:srgbClr val="0000FF"/>
                </a:solidFill>
              </a:rPr>
              <a:t>duncanchappell</a:t>
            </a:r>
            <a:endParaRPr lang="en-GB" sz="3200" dirty="0" smtClean="0">
              <a:solidFill>
                <a:srgbClr val="0000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3939580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15616" y="0"/>
            <a:ext cx="6888615" cy="6858000"/>
          </a:xfrm>
        </p:spPr>
      </p:pic>
    </p:spTree>
    <p:extLst>
      <p:ext uri="{BB962C8B-B14F-4D97-AF65-F5344CB8AC3E}">
        <p14:creationId xmlns:p14="http://schemas.microsoft.com/office/powerpoint/2010/main" val="38431305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8341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9652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53" y="0"/>
            <a:ext cx="8705693" cy="6858000"/>
          </a:xfrm>
          <a:prstGeom prst="rect">
            <a:avLst/>
          </a:prstGeom>
        </p:spPr>
      </p:pic>
    </p:spTree>
    <p:extLst>
      <p:ext uri="{BB962C8B-B14F-4D97-AF65-F5344CB8AC3E}">
        <p14:creationId xmlns:p14="http://schemas.microsoft.com/office/powerpoint/2010/main" val="2499134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801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240" y="0"/>
            <a:ext cx="5293519" cy="6858000"/>
          </a:xfrm>
          <a:prstGeom prst="rect">
            <a:avLst/>
          </a:prstGeom>
        </p:spPr>
      </p:pic>
    </p:spTree>
    <p:extLst>
      <p:ext uri="{BB962C8B-B14F-4D97-AF65-F5344CB8AC3E}">
        <p14:creationId xmlns:p14="http://schemas.microsoft.com/office/powerpoint/2010/main" val="1946240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 y="21216"/>
            <a:ext cx="9144000" cy="6836783"/>
          </a:xfrm>
          <a:prstGeom prst="rect">
            <a:avLst/>
          </a:prstGeom>
        </p:spPr>
      </p:pic>
    </p:spTree>
    <p:extLst>
      <p:ext uri="{BB962C8B-B14F-4D97-AF65-F5344CB8AC3E}">
        <p14:creationId xmlns:p14="http://schemas.microsoft.com/office/powerpoint/2010/main" val="672440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359542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087319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0" y="628650"/>
            <a:ext cx="7556500" cy="5600700"/>
          </a:xfrm>
          <a:prstGeom prst="rect">
            <a:avLst/>
          </a:prstGeom>
        </p:spPr>
      </p:pic>
    </p:spTree>
    <p:extLst>
      <p:ext uri="{BB962C8B-B14F-4D97-AF65-F5344CB8AC3E}">
        <p14:creationId xmlns:p14="http://schemas.microsoft.com/office/powerpoint/2010/main" val="274114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4704"/>
            <a:ext cx="9144000" cy="5368675"/>
          </a:xfrm>
        </p:spPr>
      </p:pic>
    </p:spTree>
    <p:extLst>
      <p:ext uri="{BB962C8B-B14F-4D97-AF65-F5344CB8AC3E}">
        <p14:creationId xmlns:p14="http://schemas.microsoft.com/office/powerpoint/2010/main" val="224104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459" y="0"/>
            <a:ext cx="6803081" cy="6858000"/>
          </a:xfrm>
          <a:prstGeom prst="rect">
            <a:avLst/>
          </a:prstGeom>
        </p:spPr>
      </p:pic>
    </p:spTree>
    <p:extLst>
      <p:ext uri="{BB962C8B-B14F-4D97-AF65-F5344CB8AC3E}">
        <p14:creationId xmlns:p14="http://schemas.microsoft.com/office/powerpoint/2010/main" val="25691191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052736"/>
            <a:ext cx="7560840" cy="2308324"/>
          </a:xfrm>
          <a:prstGeom prst="rect">
            <a:avLst/>
          </a:prstGeom>
          <a:noFill/>
        </p:spPr>
        <p:txBody>
          <a:bodyPr wrap="square" rtlCol="0">
            <a:spAutoFit/>
          </a:bodyPr>
          <a:lstStyle/>
          <a:p>
            <a:r>
              <a:rPr lang="en-GB" sz="4800" dirty="0"/>
              <a:t>https://lib.gsa.ac.uk/special-collections/help-rebuild-our-collections/</a:t>
            </a:r>
          </a:p>
        </p:txBody>
      </p:sp>
    </p:spTree>
    <p:extLst>
      <p:ext uri="{BB962C8B-B14F-4D97-AF65-F5344CB8AC3E}">
        <p14:creationId xmlns:p14="http://schemas.microsoft.com/office/powerpoint/2010/main" val="369514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3338645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5071"/>
            <a:ext cx="4547377" cy="6852929"/>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377" y="8012"/>
            <a:ext cx="4596623" cy="6849988"/>
          </a:xfrm>
          <a:prstGeom prst="rect">
            <a:avLst/>
          </a:prstGeom>
        </p:spPr>
      </p:pic>
    </p:spTree>
    <p:extLst>
      <p:ext uri="{BB962C8B-B14F-4D97-AF65-F5344CB8AC3E}">
        <p14:creationId xmlns:p14="http://schemas.microsoft.com/office/powerpoint/2010/main" val="8567324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6553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098"/>
            <a:ext cx="9144000" cy="6429803"/>
          </a:xfrm>
          <a:prstGeom prst="rect">
            <a:avLst/>
          </a:prstGeom>
        </p:spPr>
      </p:pic>
    </p:spTree>
    <p:extLst>
      <p:ext uri="{BB962C8B-B14F-4D97-AF65-F5344CB8AC3E}">
        <p14:creationId xmlns:p14="http://schemas.microsoft.com/office/powerpoint/2010/main" val="747271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0"/>
            <a:ext cx="4902200" cy="6858000"/>
          </a:xfrm>
          <a:prstGeom prst="rect">
            <a:avLst/>
          </a:prstGeom>
        </p:spPr>
      </p:pic>
    </p:spTree>
    <p:extLst>
      <p:ext uri="{BB962C8B-B14F-4D97-AF65-F5344CB8AC3E}">
        <p14:creationId xmlns:p14="http://schemas.microsoft.com/office/powerpoint/2010/main" val="1130446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490"/>
            <a:ext cx="9144000" cy="5875020"/>
          </a:xfrm>
          <a:prstGeom prst="rect">
            <a:avLst/>
          </a:prstGeom>
        </p:spPr>
      </p:pic>
    </p:spTree>
    <p:extLst>
      <p:ext uri="{BB962C8B-B14F-4D97-AF65-F5344CB8AC3E}">
        <p14:creationId xmlns:p14="http://schemas.microsoft.com/office/powerpoint/2010/main" val="3202064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980728"/>
            <a:ext cx="7344816" cy="2123658"/>
          </a:xfrm>
          <a:prstGeom prst="rect">
            <a:avLst/>
          </a:prstGeom>
          <a:noFill/>
        </p:spPr>
        <p:txBody>
          <a:bodyPr wrap="square" rtlCol="0">
            <a:spAutoFit/>
          </a:bodyPr>
          <a:lstStyle/>
          <a:p>
            <a:r>
              <a:rPr lang="en-GB" sz="6600" dirty="0"/>
              <a:t>https://</a:t>
            </a:r>
            <a:r>
              <a:rPr lang="en-GB" sz="6600" dirty="0" smtClean="0"/>
              <a:t>lib.gsa.ac.uk/special-collections</a:t>
            </a:r>
            <a:endParaRPr lang="en-GB" sz="6600" dirty="0"/>
          </a:p>
        </p:txBody>
      </p:sp>
    </p:spTree>
    <p:extLst>
      <p:ext uri="{BB962C8B-B14F-4D97-AF65-F5344CB8AC3E}">
        <p14:creationId xmlns:p14="http://schemas.microsoft.com/office/powerpoint/2010/main" val="570796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3809"/>
            <a:ext cx="4392488" cy="6889741"/>
          </a:xfrm>
          <a:prstGeom prst="rect">
            <a:avLst/>
          </a:prstGeom>
        </p:spPr>
      </p:pic>
    </p:spTree>
    <p:extLst>
      <p:ext uri="{BB962C8B-B14F-4D97-AF65-F5344CB8AC3E}">
        <p14:creationId xmlns:p14="http://schemas.microsoft.com/office/powerpoint/2010/main" val="3209303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3688" y="0"/>
            <a:ext cx="5494971" cy="6858000"/>
          </a:xfrm>
        </p:spPr>
      </p:pic>
    </p:spTree>
    <p:extLst>
      <p:ext uri="{BB962C8B-B14F-4D97-AF65-F5344CB8AC3E}">
        <p14:creationId xmlns:p14="http://schemas.microsoft.com/office/powerpoint/2010/main" val="2892822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5776" y="0"/>
            <a:ext cx="4270581" cy="6864564"/>
          </a:xfrm>
        </p:spPr>
      </p:pic>
    </p:spTree>
    <p:extLst>
      <p:ext uri="{BB962C8B-B14F-4D97-AF65-F5344CB8AC3E}">
        <p14:creationId xmlns:p14="http://schemas.microsoft.com/office/powerpoint/2010/main" val="3327498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4669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4022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32081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476672"/>
            <a:ext cx="8640960" cy="2554545"/>
          </a:xfrm>
          <a:prstGeom prst="rect">
            <a:avLst/>
          </a:prstGeom>
          <a:noFill/>
        </p:spPr>
        <p:txBody>
          <a:bodyPr wrap="square" rtlCol="0">
            <a:spAutoFit/>
          </a:bodyPr>
          <a:lstStyle/>
          <a:p>
            <a:r>
              <a:rPr lang="en-GB" sz="4000" dirty="0" smtClean="0"/>
              <a:t>Duncan Chappell</a:t>
            </a:r>
          </a:p>
          <a:p>
            <a:r>
              <a:rPr lang="en-GB" sz="4000" dirty="0" smtClean="0"/>
              <a:t>Glasgow School of Art</a:t>
            </a:r>
          </a:p>
          <a:p>
            <a:r>
              <a:rPr lang="en-GB" sz="4000" dirty="0" smtClean="0">
                <a:hlinkClick r:id="rId3"/>
              </a:rPr>
              <a:t>d.chappell@gsa.ac.uk</a:t>
            </a:r>
            <a:endParaRPr lang="en-GB" sz="4000" dirty="0" smtClean="0"/>
          </a:p>
          <a:p>
            <a:r>
              <a:rPr lang="en-GB" sz="4000" dirty="0" smtClean="0">
                <a:solidFill>
                  <a:srgbClr val="0000FF"/>
                </a:solidFill>
              </a:rPr>
              <a:t>@</a:t>
            </a:r>
            <a:r>
              <a:rPr lang="en-GB" sz="4000" dirty="0" err="1" smtClean="0">
                <a:solidFill>
                  <a:srgbClr val="0000FF"/>
                </a:solidFill>
              </a:rPr>
              <a:t>duncanchappell</a:t>
            </a:r>
            <a:endParaRPr lang="en-GB" sz="4000" dirty="0">
              <a:solidFill>
                <a:srgbClr val="0000FF"/>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5085184"/>
            <a:ext cx="2167259" cy="555707"/>
          </a:xfrm>
          <a:prstGeom prst="rect">
            <a:avLst/>
          </a:prstGeom>
        </p:spPr>
      </p:pic>
    </p:spTree>
    <p:extLst>
      <p:ext uri="{BB962C8B-B14F-4D97-AF65-F5344CB8AC3E}">
        <p14:creationId xmlns:p14="http://schemas.microsoft.com/office/powerpoint/2010/main" val="108646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80825" cy="6858000"/>
          </a:xfrm>
        </p:spPr>
      </p:pic>
    </p:spTree>
    <p:extLst>
      <p:ext uri="{BB962C8B-B14F-4D97-AF65-F5344CB8AC3E}">
        <p14:creationId xmlns:p14="http://schemas.microsoft.com/office/powerpoint/2010/main" val="1887286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65839"/>
          </a:xfrm>
        </p:spPr>
      </p:pic>
    </p:spTree>
    <p:extLst>
      <p:ext uri="{BB962C8B-B14F-4D97-AF65-F5344CB8AC3E}">
        <p14:creationId xmlns:p14="http://schemas.microsoft.com/office/powerpoint/2010/main" val="22686690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51505" cy="6858000"/>
          </a:xfrm>
        </p:spPr>
      </p:pic>
    </p:spTree>
    <p:extLst>
      <p:ext uri="{BB962C8B-B14F-4D97-AF65-F5344CB8AC3E}">
        <p14:creationId xmlns:p14="http://schemas.microsoft.com/office/powerpoint/2010/main" val="1271035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505"/>
            <a:ext cx="4572000" cy="690372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7504"/>
            <a:ext cx="4572001" cy="6903721"/>
          </a:xfrm>
          <a:prstGeom prst="rect">
            <a:avLst/>
          </a:prstGeom>
        </p:spPr>
      </p:pic>
    </p:spTree>
    <p:extLst>
      <p:ext uri="{BB962C8B-B14F-4D97-AF65-F5344CB8AC3E}">
        <p14:creationId xmlns:p14="http://schemas.microsoft.com/office/powerpoint/2010/main" val="2430418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53689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5292" y="0"/>
            <a:ext cx="6113416" cy="6858000"/>
          </a:xfrm>
        </p:spPr>
      </p:pic>
    </p:spTree>
    <p:extLst>
      <p:ext uri="{BB962C8B-B14F-4D97-AF65-F5344CB8AC3E}">
        <p14:creationId xmlns:p14="http://schemas.microsoft.com/office/powerpoint/2010/main" val="2367918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1218</TotalTime>
  <Words>3177</Words>
  <Application>Microsoft Office PowerPoint</Application>
  <PresentationFormat>On-screen Show (4:3)</PresentationFormat>
  <Paragraphs>167</Paragraphs>
  <Slides>34</Slides>
  <Notes>34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Chappell, Duncan</dc:creator>
  <cp:lastModifiedBy>Chappell, Duncan</cp:lastModifiedBy>
  <cp:revision>184</cp:revision>
  <cp:lastPrinted>2018-05-29T10:16:47Z</cp:lastPrinted>
  <dcterms:created xsi:type="dcterms:W3CDTF">2014-08-01T14:31:32Z</dcterms:created>
  <dcterms:modified xsi:type="dcterms:W3CDTF">2018-05-31T11:49:23Z</dcterms:modified>
</cp:coreProperties>
</file>