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12" r:id="rId2"/>
    <p:sldId id="322" r:id="rId3"/>
    <p:sldId id="289" r:id="rId4"/>
    <p:sldId id="313" r:id="rId5"/>
    <p:sldId id="315" r:id="rId6"/>
    <p:sldId id="316" r:id="rId7"/>
    <p:sldId id="317" r:id="rId8"/>
    <p:sldId id="314" r:id="rId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0945"/>
  </p:normalViewPr>
  <p:slideViewPr>
    <p:cSldViewPr>
      <p:cViewPr varScale="1">
        <p:scale>
          <a:sx n="105" d="100"/>
          <a:sy n="105"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BA9BFC4-FB7C-2949-9CFD-F28FF370C91E}"/>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2291" name="Rectangle 3">
            <a:extLst>
              <a:ext uri="{FF2B5EF4-FFF2-40B4-BE49-F238E27FC236}">
                <a16:creationId xmlns:a16="http://schemas.microsoft.com/office/drawing/2014/main" id="{12D64914-F29D-794D-80B0-84592B99E4E9}"/>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27A18694-C72A-7641-91A4-AA0690558C8A}"/>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0C565307-67A8-B044-B048-E3332E9C85BB}"/>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2295" name="Rectangle 7">
            <a:extLst>
              <a:ext uri="{FF2B5EF4-FFF2-40B4-BE49-F238E27FC236}">
                <a16:creationId xmlns:a16="http://schemas.microsoft.com/office/drawing/2014/main" id="{DE437430-6822-1747-A46D-1B6B2C4781B7}"/>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A85A420F-7F44-4DD4-91D9-98421A8B59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F0ACF9-DFC7-4794-93D6-57D7E6748AE7}" type="slidenum">
              <a:rPr lang="en-US" altLang="en-US" sz="1200" smtClean="0"/>
              <a:pPr/>
              <a:t>1</a:t>
            </a:fld>
            <a:endParaRPr lang="en-US" altLang="en-US" sz="1200" smtClean="0"/>
          </a:p>
        </p:txBody>
      </p:sp>
      <p:sp>
        <p:nvSpPr>
          <p:cNvPr id="15362" name="Rectangle 2"/>
          <p:cNvSpPr>
            <a:spLocks noChangeArrowheads="1" noTextEdit="1"/>
          </p:cNvSpPr>
          <p:nvPr>
            <p:ph type="sldImg"/>
          </p:nvPr>
        </p:nvSpPr>
        <p:spPr>
          <a:solidFill>
            <a:srgbClr val="FFFFFF"/>
          </a:solidFill>
          <a:ln/>
        </p:spPr>
      </p:sp>
      <p:sp>
        <p:nvSpPr>
          <p:cNvPr id="153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62BAA3-3333-485D-A786-F177D1A6DB8D}" type="slidenum">
              <a:rPr lang="en-US" altLang="en-US" sz="1200" smtClean="0"/>
              <a:pPr/>
              <a:t>3</a:t>
            </a:fld>
            <a:endParaRPr lang="en-US" altLang="en-US" sz="1200" smtClean="0"/>
          </a:p>
        </p:txBody>
      </p:sp>
      <p:sp>
        <p:nvSpPr>
          <p:cNvPr id="17410" name="Rectangle 2"/>
          <p:cNvSpPr>
            <a:spLocks noChangeArrowheads="1" noTextEdit="1"/>
          </p:cNvSpPr>
          <p:nvPr>
            <p:ph type="sldImg"/>
          </p:nvPr>
        </p:nvSpPr>
        <p:spPr>
          <a:solidFill>
            <a:srgbClr val="FFFFFF"/>
          </a:solidFill>
          <a:ln/>
        </p:spPr>
      </p:sp>
      <p:sp>
        <p:nvSpPr>
          <p:cNvPr id="174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AE2963-C919-483A-9621-5C7A75CE046A}" type="slidenum">
              <a:rPr lang="en-US" altLang="en-US" sz="1200" smtClean="0"/>
              <a:pPr/>
              <a:t>4</a:t>
            </a:fld>
            <a:endParaRPr lang="en-US" altLang="en-US" sz="1200" smtClean="0"/>
          </a:p>
        </p:txBody>
      </p:sp>
      <p:sp>
        <p:nvSpPr>
          <p:cNvPr id="19458" name="Rectangle 2"/>
          <p:cNvSpPr>
            <a:spLocks noChangeArrowheads="1" noTextEdit="1"/>
          </p:cNvSpPr>
          <p:nvPr>
            <p:ph type="sldImg"/>
          </p:nvPr>
        </p:nvSpPr>
        <p:spPr>
          <a:solidFill>
            <a:srgbClr val="FFFFFF"/>
          </a:solidFill>
          <a:ln/>
        </p:spPr>
      </p:sp>
      <p:sp>
        <p:nvSpPr>
          <p:cNvPr id="194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6685D4-E3E3-4CE0-9E67-3785130482F7}" type="slidenum">
              <a:rPr lang="en-US" altLang="en-US" sz="1200" smtClean="0"/>
              <a:pPr/>
              <a:t>5</a:t>
            </a:fld>
            <a:endParaRPr lang="en-US" altLang="en-US" sz="1200" smtClean="0"/>
          </a:p>
        </p:txBody>
      </p:sp>
      <p:sp>
        <p:nvSpPr>
          <p:cNvPr id="21506" name="Rectangle 2"/>
          <p:cNvSpPr>
            <a:spLocks noChangeArrowheads="1" noTextEdit="1"/>
          </p:cNvSpPr>
          <p:nvPr>
            <p:ph type="sldImg"/>
          </p:nvPr>
        </p:nvSpPr>
        <p:spPr>
          <a:solidFill>
            <a:srgbClr val="FFFFFF"/>
          </a:solidFill>
          <a:ln/>
        </p:spPr>
      </p:sp>
      <p:sp>
        <p:nvSpPr>
          <p:cNvPr id="215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4EC090-17E9-42CC-9FF2-F8B9B97C6FD5}" type="slidenum">
              <a:rPr lang="en-US" altLang="en-US" sz="1200" smtClean="0"/>
              <a:pPr/>
              <a:t>6</a:t>
            </a:fld>
            <a:endParaRPr lang="en-US" altLang="en-US" sz="1200" smtClean="0"/>
          </a:p>
        </p:txBody>
      </p:sp>
      <p:sp>
        <p:nvSpPr>
          <p:cNvPr id="23554" name="Rectangle 1026"/>
          <p:cNvSpPr>
            <a:spLocks noChangeArrowheads="1" noTextEdit="1"/>
          </p:cNvSpPr>
          <p:nvPr>
            <p:ph type="sldImg"/>
          </p:nvPr>
        </p:nvSpPr>
        <p:spPr>
          <a:solidFill>
            <a:srgbClr val="FFFFFF"/>
          </a:solidFill>
          <a:ln/>
        </p:spPr>
      </p:sp>
      <p:sp>
        <p:nvSpPr>
          <p:cNvPr id="23555"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6A04FC-CFC3-4426-A87A-3D58D9865752}" type="slidenum">
              <a:rPr lang="en-US" altLang="en-US" sz="1200" smtClean="0"/>
              <a:pPr/>
              <a:t>7</a:t>
            </a:fld>
            <a:endParaRPr lang="en-US" altLang="en-US" sz="1200" smtClean="0"/>
          </a:p>
        </p:txBody>
      </p:sp>
      <p:sp>
        <p:nvSpPr>
          <p:cNvPr id="25602" name="Rectangle 2"/>
          <p:cNvSpPr>
            <a:spLocks noChangeArrowheads="1" noTextEdit="1"/>
          </p:cNvSpPr>
          <p:nvPr>
            <p:ph type="sldImg"/>
          </p:nvPr>
        </p:nvSpPr>
        <p:spPr>
          <a:solidFill>
            <a:srgbClr val="FFFFFF"/>
          </a:solidFill>
          <a:ln/>
        </p:spPr>
      </p:sp>
      <p:sp>
        <p:nvSpPr>
          <p:cNvPr id="256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EBFCAD-3749-472D-95FF-5E3351D558D1}" type="slidenum">
              <a:rPr lang="en-US" altLang="en-US" sz="1200" smtClean="0"/>
              <a:pPr/>
              <a:t>8</a:t>
            </a:fld>
            <a:endParaRPr lang="en-US" altLang="en-US" sz="1200" smtClean="0"/>
          </a:p>
        </p:txBody>
      </p:sp>
      <p:sp>
        <p:nvSpPr>
          <p:cNvPr id="27650" name="Rectangle 2"/>
          <p:cNvSpPr>
            <a:spLocks noChangeArrowheads="1" noTextEdit="1"/>
          </p:cNvSpPr>
          <p:nvPr>
            <p:ph type="sldImg"/>
          </p:nvPr>
        </p:nvSpPr>
        <p:spPr>
          <a:solidFill>
            <a:srgbClr val="FFFFFF"/>
          </a:solidFill>
          <a:ln/>
        </p:spPr>
      </p:sp>
      <p:sp>
        <p:nvSpPr>
          <p:cNvPr id="276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8169-04FF-164E-8FE0-D8AA36A18BD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FFD48-5088-F64F-9E1C-755645CCA0A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2960D9AD-F708-4373-9DE1-CBC1613E4F63}" type="slidenum">
              <a:rPr lang="en-US" altLang="en-US"/>
              <a:pPr>
                <a:defRPr/>
              </a:pPr>
              <a:t>‹#›</a:t>
            </a:fld>
            <a:endParaRPr lang="en-US" altLang="en-US"/>
          </a:p>
        </p:txBody>
      </p:sp>
    </p:spTree>
    <p:extLst>
      <p:ext uri="{BB962C8B-B14F-4D97-AF65-F5344CB8AC3E}">
        <p14:creationId xmlns:p14="http://schemas.microsoft.com/office/powerpoint/2010/main" val="286266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6555-63ED-474A-BDA4-99F1A6FC5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C7C33A-67E9-0A4E-A8C7-8B911A5725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D08802F7-C450-4B4E-A1DE-85FD50A431F2}" type="slidenum">
              <a:rPr lang="en-US" altLang="en-US"/>
              <a:pPr>
                <a:defRPr/>
              </a:pPr>
              <a:t>‹#›</a:t>
            </a:fld>
            <a:endParaRPr lang="en-US" altLang="en-US"/>
          </a:p>
        </p:txBody>
      </p:sp>
    </p:spTree>
    <p:extLst>
      <p:ext uri="{BB962C8B-B14F-4D97-AF65-F5344CB8AC3E}">
        <p14:creationId xmlns:p14="http://schemas.microsoft.com/office/powerpoint/2010/main" val="261669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32C4A-2044-A441-B7BC-9D03FB88B745}"/>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EB0FB-BBAC-8447-A0A2-59D97DB4BF6B}"/>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5F87E16E-ABFC-47F9-A448-5AB077598CE2}" type="slidenum">
              <a:rPr lang="en-US" altLang="en-US"/>
              <a:pPr>
                <a:defRPr/>
              </a:pPr>
              <a:t>‹#›</a:t>
            </a:fld>
            <a:endParaRPr lang="en-US" altLang="en-US"/>
          </a:p>
        </p:txBody>
      </p:sp>
    </p:spTree>
    <p:extLst>
      <p:ext uri="{BB962C8B-B14F-4D97-AF65-F5344CB8AC3E}">
        <p14:creationId xmlns:p14="http://schemas.microsoft.com/office/powerpoint/2010/main" val="27515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7AE9-06D5-3944-8298-1FE37D2AB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C81AB-A00F-2844-A321-C822A9257A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F7FC08EF-CC5A-420A-B035-C2116640D6A8}" type="slidenum">
              <a:rPr lang="en-US" altLang="en-US"/>
              <a:pPr>
                <a:defRPr/>
              </a:pPr>
              <a:t>‹#›</a:t>
            </a:fld>
            <a:endParaRPr lang="en-US" altLang="en-US"/>
          </a:p>
        </p:txBody>
      </p:sp>
    </p:spTree>
    <p:extLst>
      <p:ext uri="{BB962C8B-B14F-4D97-AF65-F5344CB8AC3E}">
        <p14:creationId xmlns:p14="http://schemas.microsoft.com/office/powerpoint/2010/main" val="394372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A50-6FC7-244C-9B77-DBEDA16257A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7731E4-D07B-7949-9B5A-30738BB75F3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A259853E-61FD-44D8-9405-E082A6B868DD}" type="slidenum">
              <a:rPr lang="en-US" altLang="en-US"/>
              <a:pPr>
                <a:defRPr/>
              </a:pPr>
              <a:t>‹#›</a:t>
            </a:fld>
            <a:endParaRPr lang="en-US" altLang="en-US"/>
          </a:p>
        </p:txBody>
      </p:sp>
    </p:spTree>
    <p:extLst>
      <p:ext uri="{BB962C8B-B14F-4D97-AF65-F5344CB8AC3E}">
        <p14:creationId xmlns:p14="http://schemas.microsoft.com/office/powerpoint/2010/main" val="222192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EA65-6E62-9A4E-995D-31C965174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FC8D4-5151-AC4C-9AEF-A393C47FBE33}"/>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21FD6-73AC-344A-8164-E0820DB48AA4}"/>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9B6EF5FE-B587-473C-86C1-56011C9F0BBA}" type="slidenum">
              <a:rPr lang="en-US" altLang="en-US"/>
              <a:pPr>
                <a:defRPr/>
              </a:pPr>
              <a:t>‹#›</a:t>
            </a:fld>
            <a:endParaRPr lang="en-US" altLang="en-US"/>
          </a:p>
        </p:txBody>
      </p:sp>
    </p:spTree>
    <p:extLst>
      <p:ext uri="{BB962C8B-B14F-4D97-AF65-F5344CB8AC3E}">
        <p14:creationId xmlns:p14="http://schemas.microsoft.com/office/powerpoint/2010/main" val="4521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8F61-0D86-494D-8CB7-EAED82C3D66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73A93A-3C1A-BB4C-994C-B23949B63A1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6A5EB8-B9DE-E345-B4FB-54273F15A9D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2E1E2-8084-F845-B9CE-290CCABEED1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C9EF62-96D0-4B48-BD0A-5562C5A803E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69148495-B8AC-46AE-8410-809FEADF80E0}" type="slidenum">
              <a:rPr lang="en-US" altLang="en-US"/>
              <a:pPr>
                <a:defRPr/>
              </a:pPr>
              <a:t>‹#›</a:t>
            </a:fld>
            <a:endParaRPr lang="en-US" altLang="en-US"/>
          </a:p>
        </p:txBody>
      </p:sp>
    </p:spTree>
    <p:extLst>
      <p:ext uri="{BB962C8B-B14F-4D97-AF65-F5344CB8AC3E}">
        <p14:creationId xmlns:p14="http://schemas.microsoft.com/office/powerpoint/2010/main" val="294014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B679-0D0D-1943-83AA-8A937CEDED1D}"/>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E2A4043D-FBCC-4E48-9C03-59D0D76C23F8}" type="slidenum">
              <a:rPr lang="en-US" altLang="en-US"/>
              <a:pPr>
                <a:defRPr/>
              </a:pPr>
              <a:t>‹#›</a:t>
            </a:fld>
            <a:endParaRPr lang="en-US" altLang="en-US"/>
          </a:p>
        </p:txBody>
      </p:sp>
    </p:spTree>
    <p:extLst>
      <p:ext uri="{BB962C8B-B14F-4D97-AF65-F5344CB8AC3E}">
        <p14:creationId xmlns:p14="http://schemas.microsoft.com/office/powerpoint/2010/main" val="57917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B0849DFB-0C9E-4A68-B9AE-6D5126E8AFE3}" type="slidenum">
              <a:rPr lang="en-US" altLang="en-US"/>
              <a:pPr>
                <a:defRPr/>
              </a:pPr>
              <a:t>‹#›</a:t>
            </a:fld>
            <a:endParaRPr lang="en-US" altLang="en-US"/>
          </a:p>
        </p:txBody>
      </p:sp>
    </p:spTree>
    <p:extLst>
      <p:ext uri="{BB962C8B-B14F-4D97-AF65-F5344CB8AC3E}">
        <p14:creationId xmlns:p14="http://schemas.microsoft.com/office/powerpoint/2010/main" val="387189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D451-98B4-0146-BAA6-57EB0EB6B4D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E006BA-F1CA-C547-812F-30D102EA46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44B0A1-85D8-254A-BDA1-D29791BFAC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5B5E6CE2-6EB5-4A54-8730-C655081D8E75}" type="slidenum">
              <a:rPr lang="en-US" altLang="en-US"/>
              <a:pPr>
                <a:defRPr/>
              </a:pPr>
              <a:t>‹#›</a:t>
            </a:fld>
            <a:endParaRPr lang="en-US" altLang="en-US"/>
          </a:p>
        </p:txBody>
      </p:sp>
    </p:spTree>
    <p:extLst>
      <p:ext uri="{BB962C8B-B14F-4D97-AF65-F5344CB8AC3E}">
        <p14:creationId xmlns:p14="http://schemas.microsoft.com/office/powerpoint/2010/main" val="339513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61F1-B328-F84E-A392-4A9DAD8D57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4E552-DABB-3046-8E3D-44D4785F57B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985C63DB-ACAF-ED41-A6B6-4E18F4C89E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23B30BE-4B9E-424F-827D-7BA12A444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1A42F4A-8E84-B241-AD09-B2C547AD4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58DD4F0-87A0-314D-A2F0-FDDD45AC966E}"/>
              </a:ext>
            </a:extLst>
          </p:cNvPr>
          <p:cNvSpPr>
            <a:spLocks noGrp="1" noChangeArrowheads="1"/>
          </p:cNvSpPr>
          <p:nvPr>
            <p:ph type="sldNum" sz="quarter" idx="12"/>
          </p:nvPr>
        </p:nvSpPr>
        <p:spPr>
          <a:ln/>
        </p:spPr>
        <p:txBody>
          <a:bodyPr/>
          <a:lstStyle>
            <a:lvl1pPr>
              <a:defRPr/>
            </a:lvl1pPr>
          </a:lstStyle>
          <a:p>
            <a:pPr>
              <a:defRPr/>
            </a:pPr>
            <a:fld id="{5122E9EA-C84C-4F8F-B430-1CB7F877C34A}" type="slidenum">
              <a:rPr lang="en-US" altLang="en-US"/>
              <a:pPr>
                <a:defRPr/>
              </a:pPr>
              <a:t>‹#›</a:t>
            </a:fld>
            <a:endParaRPr lang="en-US" altLang="en-US"/>
          </a:p>
        </p:txBody>
      </p:sp>
    </p:spTree>
    <p:extLst>
      <p:ext uri="{BB962C8B-B14F-4D97-AF65-F5344CB8AC3E}">
        <p14:creationId xmlns:p14="http://schemas.microsoft.com/office/powerpoint/2010/main" val="99198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923B30BE-4B9E-424F-827D-7BA12A444820}"/>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11A42F4A-8E84-B241-AD09-B2C547AD4D73}"/>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B58DD4F0-87A0-314D-A2F0-FDDD45AC966E}"/>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DE502E14-E4B3-4B24-8954-B1F9D1C3AE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857375" y="2184400"/>
            <a:ext cx="63595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GB" altLang="en-US" sz="2000" i="1">
                <a:solidFill>
                  <a:srgbClr val="FFFFFF"/>
                </a:solidFill>
                <a:latin typeface="Geneva" charset="0"/>
              </a:rPr>
              <a:t>... For you </a:t>
            </a:r>
            <a:endParaRPr lang="en-GB" altLang="en-US" i="1">
              <a:solidFill>
                <a:srgbClr val="FFFFFF"/>
              </a:solidFill>
              <a:latin typeface="Geneva" charset="0"/>
            </a:endParaRPr>
          </a:p>
          <a:p>
            <a:pPr algn="r">
              <a:spcBef>
                <a:spcPct val="0"/>
              </a:spcBef>
              <a:buFontTx/>
              <a:buNone/>
            </a:pPr>
            <a:r>
              <a:rPr lang="en-GB" altLang="en-US" sz="1000" i="1">
                <a:solidFill>
                  <a:srgbClr val="FFFFFF"/>
                </a:solidFill>
                <a:latin typeface="Geneva" charset="0"/>
              </a:rPr>
              <a:t>(site-specific installation:  printed texts, lecterns and a round table)</a:t>
            </a: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r>
              <a:rPr lang="en-GB" altLang="en-US" sz="1200" b="1">
                <a:latin typeface="Geneva" charset="0"/>
              </a:rPr>
              <a:t>Susan Brind and Jim Harold</a:t>
            </a: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endParaRPr lang="en-GB" altLang="en-US" sz="1200" i="1">
              <a:solidFill>
                <a:srgbClr val="FFFFFF"/>
              </a:solidFill>
              <a:latin typeface="Geneva" charset="0"/>
            </a:endParaRPr>
          </a:p>
          <a:p>
            <a:pPr algn="r">
              <a:spcBef>
                <a:spcPct val="0"/>
              </a:spcBef>
              <a:buFontTx/>
              <a:buNone/>
            </a:pPr>
            <a:r>
              <a:rPr lang="en-GB" altLang="en-US" sz="1200" b="1">
                <a:solidFill>
                  <a:srgbClr val="FFFFFF"/>
                </a:solidFill>
                <a:latin typeface="Geneva" charset="0"/>
              </a:rPr>
              <a:t>Part of </a:t>
            </a:r>
            <a:r>
              <a:rPr lang="en-GB" altLang="en-US" sz="1200" b="1" i="1">
                <a:solidFill>
                  <a:srgbClr val="FFFFFF"/>
                </a:solidFill>
                <a:latin typeface="Geneva" charset="0"/>
              </a:rPr>
              <a:t>Bitter Rose …</a:t>
            </a:r>
            <a:r>
              <a:rPr lang="en-GB" altLang="en-US" sz="1200" b="1">
                <a:solidFill>
                  <a:srgbClr val="FFFFFF"/>
                </a:solidFill>
                <a:latin typeface="Geneva" charset="0"/>
              </a:rPr>
              <a:t> Project, at Woodside Library for Glasgow International, 2016</a:t>
            </a:r>
          </a:p>
          <a:p>
            <a:pPr algn="r">
              <a:spcBef>
                <a:spcPct val="0"/>
              </a:spcBef>
              <a:buFontTx/>
              <a:buNone/>
            </a:pPr>
            <a:endParaRPr lang="en-GB" altLang="en-US" sz="1200" b="1">
              <a:solidFill>
                <a:srgbClr val="FFFFFF"/>
              </a:solidFill>
              <a:latin typeface="Geneva"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2268538" y="1628775"/>
            <a:ext cx="57023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b="1" i="1">
                <a:latin typeface="Calibri" panose="020F0502020204030204" pitchFamily="34" charset="0"/>
                <a:cs typeface="Calibri" panose="020F0502020204030204" pitchFamily="34" charset="0"/>
              </a:rPr>
              <a:t>… For you</a:t>
            </a:r>
          </a:p>
          <a:p>
            <a:r>
              <a:rPr lang="en-GB" altLang="en-US" sz="1200">
                <a:latin typeface="Calibri" panose="020F0502020204030204" pitchFamily="34" charset="0"/>
                <a:cs typeface="Calibri" panose="020F0502020204030204" pitchFamily="34" charset="0"/>
              </a:rPr>
              <a:t>Susan Brind &amp; Jim Harold</a:t>
            </a:r>
          </a:p>
          <a:p>
            <a:endParaRPr lang="en-GB" altLang="en-US" sz="1200">
              <a:latin typeface="Calibri" panose="020F0502020204030204" pitchFamily="34" charset="0"/>
              <a:cs typeface="Calibri" panose="020F0502020204030204" pitchFamily="34" charset="0"/>
            </a:endParaRPr>
          </a:p>
          <a:p>
            <a:r>
              <a:rPr lang="en-GB" altLang="en-US" sz="1200">
                <a:latin typeface="Calibri" panose="020F0502020204030204" pitchFamily="34" charset="0"/>
                <a:cs typeface="Calibri" panose="020F0502020204030204" pitchFamily="34" charset="0"/>
              </a:rPr>
              <a:t>Part of </a:t>
            </a:r>
            <a:r>
              <a:rPr lang="en-GB" altLang="en-US" sz="1200" i="1">
                <a:latin typeface="Calibri" panose="020F0502020204030204" pitchFamily="34" charset="0"/>
                <a:cs typeface="Calibri" panose="020F0502020204030204" pitchFamily="34" charset="0"/>
              </a:rPr>
              <a:t>Bitter Rose …</a:t>
            </a:r>
          </a:p>
          <a:p>
            <a:r>
              <a:rPr lang="en-GB" altLang="en-US" sz="1200">
                <a:latin typeface="Calibri" panose="020F0502020204030204" pitchFamily="34" charset="0"/>
                <a:cs typeface="Calibri" panose="020F0502020204030204" pitchFamily="34" charset="0"/>
              </a:rPr>
              <a:t>Glasgow International 2016</a:t>
            </a:r>
          </a:p>
          <a:p>
            <a:endParaRPr lang="en-GB" altLang="en-US" sz="1200">
              <a:latin typeface="Calibri" panose="020F0502020204030204" pitchFamily="34" charset="0"/>
              <a:cs typeface="Calibri" panose="020F0502020204030204" pitchFamily="34" charset="0"/>
            </a:endParaRPr>
          </a:p>
          <a:p>
            <a:r>
              <a:rPr lang="en-GB" altLang="en-US" sz="1200">
                <a:latin typeface="Calibri" panose="020F0502020204030204" pitchFamily="34" charset="0"/>
                <a:cs typeface="Calibri" panose="020F0502020204030204" pitchFamily="34" charset="0"/>
              </a:rPr>
              <a:t>Over a number of years, artists Susan Brind and Jim Harold have been collaborating on an artwork that takes the form of a series of letters that reference events witnessed since the turn of the 20th Century. They are written by an anonymous ‘I’, from different years and various locations, to an anonymous ‘You’, a beloved whose location is unknown. These letters reveal a tender relation reaching across continents.</a:t>
            </a:r>
          </a:p>
          <a:p>
            <a:endParaRPr lang="en-GB" altLang="en-US" sz="1200">
              <a:latin typeface="Calibri" panose="020F0502020204030204" pitchFamily="34" charset="0"/>
              <a:cs typeface="Calibri" panose="020F0502020204030204" pitchFamily="34" charset="0"/>
            </a:endParaRPr>
          </a:p>
          <a:p>
            <a:r>
              <a:rPr lang="en-GB" altLang="en-US" sz="1200">
                <a:latin typeface="Calibri" panose="020F0502020204030204" pitchFamily="34" charset="0"/>
                <a:cs typeface="Calibri" panose="020F0502020204030204" pitchFamily="34" charset="0"/>
              </a:rPr>
              <a:t>In this iteration of the work, the texts operate within the space of a site-specific installation designed for Woodlands Library that responds both to the architecture of this Carnegie Library, and to the focus of the </a:t>
            </a:r>
            <a:r>
              <a:rPr lang="en-GB" altLang="en-US" sz="1200" i="1">
                <a:latin typeface="Calibri" panose="020F0502020204030204" pitchFamily="34" charset="0"/>
                <a:cs typeface="Calibri" panose="020F0502020204030204" pitchFamily="34" charset="0"/>
              </a:rPr>
              <a:t>Bitter Rose … </a:t>
            </a:r>
            <a:r>
              <a:rPr lang="en-GB" altLang="en-US" sz="1200">
                <a:latin typeface="Calibri" panose="020F0502020204030204" pitchFamily="34" charset="0"/>
                <a:cs typeface="Calibri" panose="020F0502020204030204" pitchFamily="34" charset="0"/>
              </a:rPr>
              <a:t>project.  A reading of a selection of the texts, performed by the artists, formed an event to accompany the exhibition (14 April 2016, 2-5 pm).</a:t>
            </a:r>
            <a:endParaRPr lang="en-US" altLang="en-US" sz="120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990600" y="1676400"/>
            <a:ext cx="7239000"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200" b="1" i="1">
                <a:solidFill>
                  <a:srgbClr val="1C1C1C"/>
                </a:solidFill>
                <a:latin typeface="Calibri" panose="020F0502020204030204" pitchFamily="34" charset="0"/>
                <a:cs typeface="Calibri" panose="020F0502020204030204" pitchFamily="34" charset="0"/>
              </a:rPr>
              <a:t>Bitter Rose …</a:t>
            </a:r>
          </a:p>
          <a:p>
            <a:pPr>
              <a:spcBef>
                <a:spcPct val="50000"/>
              </a:spcBef>
              <a:buFontTx/>
              <a:buNone/>
            </a:pPr>
            <a:r>
              <a:rPr lang="en-US" altLang="en-US" sz="1200">
                <a:solidFill>
                  <a:srgbClr val="1C1C1C"/>
                </a:solidFill>
                <a:latin typeface="Calibri" panose="020F0502020204030204" pitchFamily="34" charset="0"/>
                <a:cs typeface="Calibri" panose="020F0502020204030204" pitchFamily="34" charset="0"/>
              </a:rPr>
              <a:t>Was an </a:t>
            </a:r>
            <a:r>
              <a:rPr lang="en-US" altLang="en-US" sz="1200" i="1">
                <a:solidFill>
                  <a:srgbClr val="1C1C1C"/>
                </a:solidFill>
                <a:latin typeface="Calibri" panose="020F0502020204030204" pitchFamily="34" charset="0"/>
                <a:cs typeface="Calibri" panose="020F0502020204030204" pitchFamily="34" charset="0"/>
              </a:rPr>
              <a:t>Invisible Knowledges Project </a:t>
            </a:r>
            <a:r>
              <a:rPr lang="en-US" altLang="en-US" sz="1200">
                <a:solidFill>
                  <a:srgbClr val="1C1C1C"/>
                </a:solidFill>
                <a:latin typeface="Calibri" panose="020F0502020204030204" pitchFamily="34" charset="0"/>
                <a:cs typeface="Calibri" panose="020F0502020204030204" pitchFamily="34" charset="0"/>
              </a:rPr>
              <a:t>(Glasgow Refugee Asylum and Migration Network &amp; Centre For Contemporary Art, Glasgow).</a:t>
            </a:r>
          </a:p>
          <a:p>
            <a:pPr>
              <a:spcBef>
                <a:spcPct val="50000"/>
              </a:spcBef>
              <a:buFontTx/>
              <a:buNone/>
            </a:pPr>
            <a:r>
              <a:rPr lang="en-US" altLang="en-US" sz="1200">
                <a:solidFill>
                  <a:srgbClr val="1C1C1C"/>
                </a:solidFill>
                <a:latin typeface="Calibri" panose="020F0502020204030204" pitchFamily="34" charset="0"/>
                <a:cs typeface="Calibri" panose="020F0502020204030204" pitchFamily="34" charset="0"/>
              </a:rPr>
              <a:t>It was a curated project for Glasgow International Art Festival 8-25 April 2016 devised by Tawona Sithole and Birthe Jorgensen with special guests / hosts: Gameli Tordzro &amp; family / The Project Cafe, Sogol Mabadi / CCA, Alison Phipps / Woodlands Community Garden, Susan Brind &amp; Jim Harold / Woodside Library, Life Mosaic / Gal Gael, Mara Menzies / Milk Cafe, Jasper Coppes &amp; Open Jar Collective / Govanhill Baths, Bisan Abu Eisheh / Glad Cafe, Bitter Rose / Walk to Easterhouse and Cecilia Naa Densua Tordzro / Platform. </a:t>
            </a:r>
          </a:p>
          <a:p>
            <a:pPr>
              <a:spcBef>
                <a:spcPct val="50000"/>
              </a:spcBef>
              <a:buFontTx/>
              <a:buNone/>
            </a:pPr>
            <a:r>
              <a:rPr lang="en-US" altLang="en-US" sz="1200">
                <a:solidFill>
                  <a:srgbClr val="1C1C1C"/>
                </a:solidFill>
                <a:latin typeface="Calibri" panose="020F0502020204030204" pitchFamily="34" charset="0"/>
                <a:cs typeface="Calibri" panose="020F0502020204030204" pitchFamily="34" charset="0"/>
              </a:rPr>
              <a:t>Sithole &amp; Jorgensen write:  </a:t>
            </a:r>
          </a:p>
          <a:p>
            <a:pPr>
              <a:spcBef>
                <a:spcPct val="50000"/>
              </a:spcBef>
              <a:buFontTx/>
              <a:buNone/>
            </a:pPr>
            <a:r>
              <a:rPr lang="en-US" altLang="en-US" sz="1200">
                <a:solidFill>
                  <a:srgbClr val="1C1C1C"/>
                </a:solidFill>
                <a:latin typeface="Calibri" panose="020F0502020204030204" pitchFamily="34" charset="0"/>
                <a:cs typeface="Calibri" panose="020F0502020204030204" pitchFamily="34" charset="0"/>
              </a:rPr>
              <a:t>“In French surrealist, writer and poet, Ren</a:t>
            </a:r>
            <a:r>
              <a:rPr lang="en-US" altLang="ja-JP" sz="1200">
                <a:solidFill>
                  <a:srgbClr val="1C1C1C"/>
                </a:solidFill>
                <a:latin typeface="Calibri" panose="020F0502020204030204" pitchFamily="34" charset="0"/>
                <a:cs typeface="Calibri" panose="020F0502020204030204" pitchFamily="34" charset="0"/>
              </a:rPr>
              <a:t>é</a:t>
            </a:r>
            <a:r>
              <a:rPr lang="en-US" altLang="en-US" sz="1200">
                <a:solidFill>
                  <a:srgbClr val="1C1C1C"/>
                </a:solidFill>
                <a:latin typeface="Calibri" panose="020F0502020204030204" pitchFamily="34" charset="0"/>
                <a:cs typeface="Calibri" panose="020F0502020204030204" pitchFamily="34" charset="0"/>
              </a:rPr>
              <a:t> Daumal’s (1908-44) unfinished novel, Mount Analogue, Arthur Beaver recites the mythical tale of The Hollow-men and The Bitter-Rose to fellow voyagers on the yacht Impossible. According to the storey the Bitter-Rose is a magical plant that grows only on the most inaccessible peaks. If eaten, should one be about to tell a lie, one’s tongue will start burning. No one has ever been known, to eat a Bitter-Rose, and few people have ever claimed to have seen it. Legend has it that on sensing the tremors of human fear, the illusive rose will retreat into the rock.”</a:t>
            </a:r>
            <a:endParaRPr lang="en-US" altLang="en-US" sz="2400">
              <a:solidFill>
                <a:srgbClr val="1C1C1C"/>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026"/>
          <p:cNvSpPr txBox="1">
            <a:spLocks noChangeArrowheads="1"/>
          </p:cNvSpPr>
          <p:nvPr/>
        </p:nvSpPr>
        <p:spPr bwMode="auto">
          <a:xfrm>
            <a:off x="1447800" y="1143000"/>
            <a:ext cx="6400800"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3810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2">
              <a:spcBef>
                <a:spcPct val="0"/>
              </a:spcBef>
              <a:buFontTx/>
              <a:buNone/>
            </a:pPr>
            <a:r>
              <a:rPr lang="en-GB" altLang="en-US" sz="1800">
                <a:solidFill>
                  <a:schemeClr val="bg2"/>
                </a:solidFill>
              </a:rPr>
              <a:t>‘</a:t>
            </a:r>
            <a:r>
              <a:rPr lang="en-GB" altLang="en-US" sz="1800">
                <a:solidFill>
                  <a:schemeClr val="bg2"/>
                </a:solidFill>
                <a:latin typeface="Times New Roman" panose="02020603050405020304" pitchFamily="18" charset="0"/>
              </a:rPr>
              <a:t>In certain of its aspects, the letter appears as the prolongation (by means of writing) of the literary conversation, scholarly discussions and chitchat that took place in [...] literary salons.</a:t>
            </a:r>
            <a:r>
              <a:rPr lang="en-GB" altLang="en-US" sz="1800">
                <a:solidFill>
                  <a:schemeClr val="bg2"/>
                </a:solidFill>
              </a:rPr>
              <a:t>’</a:t>
            </a:r>
            <a:r>
              <a:rPr lang="en-GB" altLang="en-US" sz="1800">
                <a:solidFill>
                  <a:schemeClr val="bg2"/>
                </a:solidFill>
                <a:latin typeface="Times New Roman" panose="02020603050405020304" pitchFamily="18" charset="0"/>
              </a:rPr>
              <a:t> </a:t>
            </a:r>
          </a:p>
          <a:p>
            <a:pPr lvl="2">
              <a:spcBef>
                <a:spcPct val="0"/>
              </a:spcBef>
              <a:buFontTx/>
              <a:buNone/>
            </a:pPr>
            <a:endParaRPr lang="en-GB" altLang="en-US" sz="1000">
              <a:latin typeface="Times New Roman" panose="02020603050405020304" pitchFamily="18" charset="0"/>
            </a:endParaRPr>
          </a:p>
          <a:p>
            <a:pPr lvl="2">
              <a:spcBef>
                <a:spcPct val="0"/>
              </a:spcBef>
              <a:buFontTx/>
              <a:buNone/>
            </a:pPr>
            <a:r>
              <a:rPr lang="en-GB" altLang="en-US" sz="1000">
                <a:latin typeface="Times New Roman" panose="02020603050405020304" pitchFamily="18" charset="0"/>
              </a:rPr>
              <a:t>Touati, Houari, </a:t>
            </a:r>
            <a:r>
              <a:rPr lang="en-GB" altLang="en-US" sz="1000" i="1">
                <a:latin typeface="Times New Roman" panose="02020603050405020304" pitchFamily="18" charset="0"/>
              </a:rPr>
              <a:t>Islam and Travel in the Middle Ages</a:t>
            </a:r>
            <a:r>
              <a:rPr lang="en-GB" altLang="en-US" sz="1000">
                <a:latin typeface="Times New Roman" panose="02020603050405020304" pitchFamily="18" charset="0"/>
              </a:rPr>
              <a:t>, Chicago: University of Chicago Press, 2010, 233.</a:t>
            </a:r>
            <a:r>
              <a:rPr lang="en-GB" altLang="en-US">
                <a:latin typeface="Times New Roman" panose="02020603050405020304" pitchFamily="18" charset="0"/>
              </a:rPr>
              <a:t> </a:t>
            </a:r>
          </a:p>
          <a:p>
            <a:pPr lvl="2">
              <a:spcBef>
                <a:spcPct val="0"/>
              </a:spcBef>
              <a:buFontTx/>
              <a:buNone/>
            </a:pPr>
            <a:endParaRPr lang="en-GB" altLang="en-US">
              <a:latin typeface="Times New Roman" panose="02020603050405020304" pitchFamily="18" charset="0"/>
            </a:endParaRPr>
          </a:p>
          <a:p>
            <a:pPr lvl="2">
              <a:spcBef>
                <a:spcPct val="0"/>
              </a:spcBef>
              <a:buFontTx/>
              <a:buNone/>
            </a:pPr>
            <a:endParaRPr lang="en-GB" altLang="en-US">
              <a:latin typeface="Times New Roman" panose="02020603050405020304" pitchFamily="18" charset="0"/>
            </a:endParaRPr>
          </a:p>
          <a:p>
            <a:pPr lvl="2">
              <a:spcBef>
                <a:spcPct val="0"/>
              </a:spcBef>
              <a:buFontTx/>
              <a:buNone/>
            </a:pPr>
            <a:r>
              <a:rPr lang="en-GB" altLang="en-US" sz="1800">
                <a:solidFill>
                  <a:schemeClr val="bg2"/>
                </a:solidFill>
              </a:rPr>
              <a:t>‘</a:t>
            </a:r>
            <a:r>
              <a:rPr lang="en-GB" altLang="en-US" sz="1800">
                <a:solidFill>
                  <a:schemeClr val="bg2"/>
                </a:solidFill>
                <a:latin typeface="Times New Roman" panose="02020603050405020304" pitchFamily="18" charset="0"/>
              </a:rPr>
              <a:t>Saying </a:t>
            </a:r>
            <a:r>
              <a:rPr lang="en-GB" altLang="en-US" sz="1800">
                <a:solidFill>
                  <a:schemeClr val="bg2"/>
                </a:solidFill>
              </a:rPr>
              <a:t>“</a:t>
            </a:r>
            <a:r>
              <a:rPr lang="en-GB" altLang="en-US" sz="1800">
                <a:solidFill>
                  <a:schemeClr val="bg2"/>
                </a:solidFill>
                <a:latin typeface="Times New Roman" panose="02020603050405020304" pitchFamily="18" charset="0"/>
              </a:rPr>
              <a:t>I</a:t>
            </a:r>
            <a:r>
              <a:rPr lang="en-GB" altLang="en-US" sz="1800">
                <a:solidFill>
                  <a:schemeClr val="bg2"/>
                </a:solidFill>
              </a:rPr>
              <a:t>”</a:t>
            </a:r>
            <a:r>
              <a:rPr lang="en-GB" altLang="en-US" sz="1800">
                <a:solidFill>
                  <a:schemeClr val="bg2"/>
                </a:solidFill>
                <a:latin typeface="Times New Roman" panose="02020603050405020304" pitchFamily="18" charset="0"/>
              </a:rPr>
              <a:t> appears [...] as a means for </a:t>
            </a:r>
            <a:r>
              <a:rPr lang="en-GB" altLang="en-US" sz="1800">
                <a:solidFill>
                  <a:schemeClr val="bg2"/>
                </a:solidFill>
              </a:rPr>
              <a:t>“</a:t>
            </a:r>
            <a:r>
              <a:rPr lang="en-GB" altLang="en-US" sz="1800">
                <a:solidFill>
                  <a:schemeClr val="bg2"/>
                </a:solidFill>
                <a:latin typeface="Times New Roman" panose="02020603050405020304" pitchFamily="18" charset="0"/>
              </a:rPr>
              <a:t>motivating</a:t>
            </a:r>
            <a:r>
              <a:rPr lang="en-GB" altLang="en-US" sz="1800">
                <a:solidFill>
                  <a:schemeClr val="bg2"/>
                </a:solidFill>
              </a:rPr>
              <a:t>”</a:t>
            </a:r>
            <a:r>
              <a:rPr lang="en-GB" altLang="en-US" sz="1800">
                <a:solidFill>
                  <a:schemeClr val="bg2"/>
                </a:solidFill>
                <a:latin typeface="Times New Roman" panose="02020603050405020304" pitchFamily="18" charset="0"/>
              </a:rPr>
              <a:t> the narrative act. It refers [the subject written about] to a personalized instant, [it acts as a] guarantee of what [the author] is saying, on the one hand, and to give voice (through narrative) to his subjectivity, on the other.</a:t>
            </a:r>
            <a:r>
              <a:rPr lang="en-GB" altLang="en-US" sz="1800">
                <a:solidFill>
                  <a:schemeClr val="bg2"/>
                </a:solidFill>
              </a:rPr>
              <a:t>’</a:t>
            </a:r>
            <a:endParaRPr lang="en-GB" altLang="en-US" sz="1800">
              <a:solidFill>
                <a:schemeClr val="bg2"/>
              </a:solidFill>
              <a:latin typeface="Times New Roman" panose="02020603050405020304" pitchFamily="18" charset="0"/>
            </a:endParaRPr>
          </a:p>
          <a:p>
            <a:pPr lvl="2">
              <a:spcBef>
                <a:spcPct val="0"/>
              </a:spcBef>
              <a:buFontTx/>
              <a:buNone/>
            </a:pPr>
            <a:endParaRPr lang="en-GB" altLang="en-US" sz="1000">
              <a:latin typeface="Times New Roman" panose="02020603050405020304" pitchFamily="18" charset="0"/>
            </a:endParaRPr>
          </a:p>
          <a:p>
            <a:pPr lvl="2">
              <a:spcBef>
                <a:spcPct val="0"/>
              </a:spcBef>
              <a:buFontTx/>
              <a:buNone/>
            </a:pPr>
            <a:r>
              <a:rPr lang="en-GB" altLang="en-US" sz="1000">
                <a:latin typeface="Times New Roman" panose="02020603050405020304" pitchFamily="18" charset="0"/>
              </a:rPr>
              <a:t>Touati, Houari, </a:t>
            </a:r>
            <a:r>
              <a:rPr lang="en-GB" altLang="en-US" sz="1000" i="1">
                <a:latin typeface="Times New Roman" panose="02020603050405020304" pitchFamily="18" charset="0"/>
              </a:rPr>
              <a:t>Islam and Travel in the Middle Ages</a:t>
            </a:r>
            <a:r>
              <a:rPr lang="en-GB" altLang="en-US" sz="1000">
                <a:latin typeface="Times New Roman" panose="02020603050405020304" pitchFamily="18" charset="0"/>
              </a:rPr>
              <a:t>, Chicago: University of Chicago Press, 2010, 239.</a:t>
            </a:r>
            <a:r>
              <a:rPr lang="en-GB" altLang="en-US">
                <a:latin typeface="Times New Roman" panose="02020603050405020304" pitchFamily="18" charset="0"/>
              </a:rPr>
              <a:t> </a:t>
            </a:r>
          </a:p>
          <a:p>
            <a:pPr algn="r">
              <a:spcBef>
                <a:spcPct val="50000"/>
              </a:spcBef>
              <a:buFontTx/>
              <a:buNone/>
            </a:pPr>
            <a:endParaRPr lang="en-US" alt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_DSC0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1132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_DSC0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815975"/>
            <a:ext cx="780415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For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63" y="228600"/>
            <a:ext cx="42830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Coffee Letters_x2 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9575"/>
            <a:ext cx="8382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4D4D4D"/>
    </a:lt1>
    <a:dk2>
      <a:srgbClr val="000000"/>
    </a:dk2>
    <a:lt2>
      <a:srgbClr val="808080"/>
    </a:lt2>
    <a:accent1>
      <a:srgbClr val="00CC99"/>
    </a:accent1>
    <a:accent2>
      <a:srgbClr val="3333CC"/>
    </a:accent2>
    <a:accent3>
      <a:srgbClr val="B2B2B2"/>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392</TotalTime>
  <Words>607</Words>
  <Application>Microsoft Office PowerPoint</Application>
  <PresentationFormat>On-screen Show (4:3)</PresentationFormat>
  <Paragraphs>44</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ＭＳ Ｐゴシック</vt:lpstr>
      <vt:lpstr>Geneva</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dc:creator>
  <cp:lastModifiedBy>Pike ,Dawn</cp:lastModifiedBy>
  <cp:revision>36</cp:revision>
  <dcterms:created xsi:type="dcterms:W3CDTF">2018-05-15T13:51:08Z</dcterms:created>
  <dcterms:modified xsi:type="dcterms:W3CDTF">2019-05-07T14:12:13Z</dcterms:modified>
</cp:coreProperties>
</file>