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19" r:id="rId2"/>
    <p:sldId id="282" r:id="rId3"/>
    <p:sldId id="347" r:id="rId4"/>
    <p:sldId id="349" r:id="rId5"/>
    <p:sldId id="348" r:id="rId6"/>
    <p:sldId id="281" r:id="rId7"/>
    <p:sldId id="350" r:id="rId8"/>
    <p:sldId id="351" r:id="rId9"/>
    <p:sldId id="327" r:id="rId10"/>
    <p:sldId id="260" r:id="rId11"/>
    <p:sldId id="286" r:id="rId12"/>
    <p:sldId id="287" r:id="rId13"/>
    <p:sldId id="259" r:id="rId14"/>
    <p:sldId id="258" r:id="rId15"/>
    <p:sldId id="263" r:id="rId16"/>
    <p:sldId id="288" r:id="rId17"/>
    <p:sldId id="326" r:id="rId18"/>
    <p:sldId id="284" r:id="rId19"/>
    <p:sldId id="323" r:id="rId20"/>
    <p:sldId id="283" r:id="rId21"/>
    <p:sldId id="262" r:id="rId22"/>
    <p:sldId id="285" r:id="rId23"/>
    <p:sldId id="257" r:id="rId24"/>
    <p:sldId id="325" r:id="rId25"/>
    <p:sldId id="264" r:id="rId26"/>
    <p:sldId id="265" r:id="rId27"/>
    <p:sldId id="266" r:id="rId28"/>
    <p:sldId id="261" r:id="rId29"/>
    <p:sldId id="274" r:id="rId30"/>
    <p:sldId id="271" r:id="rId31"/>
    <p:sldId id="272" r:id="rId32"/>
    <p:sldId id="270" r:id="rId33"/>
    <p:sldId id="273" r:id="rId34"/>
    <p:sldId id="268"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4"/>
  </p:normalViewPr>
  <p:slideViewPr>
    <p:cSldViewPr snapToGrid="0" snapToObjects="1">
      <p:cViewPr varScale="1">
        <p:scale>
          <a:sx n="107" d="100"/>
          <a:sy n="107" d="100"/>
        </p:scale>
        <p:origin x="168" y="5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706BA-257D-D54C-A074-A50E14D86FD7}" type="datetimeFigureOut">
              <a:rPr lang="en-US" smtClean="0"/>
              <a:t>3/17/19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3580A-1928-B74C-A307-8950E3AEC35A}" type="slidenum">
              <a:rPr lang="en-US" smtClean="0"/>
              <a:t>‹#›</a:t>
            </a:fld>
            <a:endParaRPr lang="en-US"/>
          </a:p>
        </p:txBody>
      </p:sp>
    </p:spTree>
    <p:extLst>
      <p:ext uri="{BB962C8B-B14F-4D97-AF65-F5344CB8AC3E}">
        <p14:creationId xmlns:p14="http://schemas.microsoft.com/office/powerpoint/2010/main" val="272265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2E1AC553-5222-5245-AB40-01E018BA0BD3}"/>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CF2C07-16F3-2042-B9E9-50D6E8F6276F}" type="slidenum">
              <a:rPr lang="en-US" altLang="en-US" sz="1200" smtClean="0"/>
              <a:pPr/>
              <a:t>1</a:t>
            </a:fld>
            <a:endParaRPr lang="en-US" altLang="en-US" sz="1200"/>
          </a:p>
        </p:txBody>
      </p:sp>
      <p:sp>
        <p:nvSpPr>
          <p:cNvPr id="89090" name="Rectangle 1026">
            <a:extLst>
              <a:ext uri="{FF2B5EF4-FFF2-40B4-BE49-F238E27FC236}">
                <a16:creationId xmlns:a16="http://schemas.microsoft.com/office/drawing/2014/main" id="{A6C19C02-A5CE-FC4C-A2BE-7A6A498F7E71}"/>
              </a:ext>
            </a:extLst>
          </p:cNvPr>
          <p:cNvSpPr>
            <a:spLocks noChangeArrowheads="1" noTextEdit="1"/>
          </p:cNvSpPr>
          <p:nvPr>
            <p:ph type="sldImg"/>
          </p:nvPr>
        </p:nvSpPr>
        <p:spPr>
          <a:solidFill>
            <a:srgbClr val="FFFFFF"/>
          </a:solidFill>
          <a:ln/>
        </p:spPr>
      </p:sp>
      <p:sp>
        <p:nvSpPr>
          <p:cNvPr id="89091" name="Rectangle 1027">
            <a:extLst>
              <a:ext uri="{FF2B5EF4-FFF2-40B4-BE49-F238E27FC236}">
                <a16:creationId xmlns:a16="http://schemas.microsoft.com/office/drawing/2014/main" id="{EAD08D8E-9A3B-9C42-9D4F-BDF9479A1ECB}"/>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46069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2ECEFD19-26A2-184D-A314-51381311D37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FCC9F2-23C1-1145-B75F-5409BFF14B7F}" type="slidenum">
              <a:rPr lang="en-US" altLang="en-US" sz="1200" smtClean="0"/>
              <a:pPr/>
              <a:t>15</a:t>
            </a:fld>
            <a:endParaRPr lang="en-US" altLang="en-US" sz="1200"/>
          </a:p>
        </p:txBody>
      </p:sp>
      <p:sp>
        <p:nvSpPr>
          <p:cNvPr id="112642" name="Rectangle 2">
            <a:extLst>
              <a:ext uri="{FF2B5EF4-FFF2-40B4-BE49-F238E27FC236}">
                <a16:creationId xmlns:a16="http://schemas.microsoft.com/office/drawing/2014/main" id="{2567D6D9-D9C6-EF4A-9E41-FCFB17FD180C}"/>
              </a:ext>
            </a:extLst>
          </p:cNvPr>
          <p:cNvSpPr>
            <a:spLocks noChangeArrowheads="1" noTextEdit="1"/>
          </p:cNvSpPr>
          <p:nvPr>
            <p:ph type="sldImg"/>
          </p:nvPr>
        </p:nvSpPr>
        <p:spPr>
          <a:ln/>
        </p:spPr>
      </p:sp>
      <p:sp>
        <p:nvSpPr>
          <p:cNvPr id="112643" name="Rectangle 3">
            <a:extLst>
              <a:ext uri="{FF2B5EF4-FFF2-40B4-BE49-F238E27FC236}">
                <a16:creationId xmlns:a16="http://schemas.microsoft.com/office/drawing/2014/main" id="{19ADE2D4-D953-F24F-B8A4-ED798FA1D1C8}"/>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62298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605CA84-47DF-934F-8AB4-00881CEDC6C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3A218B-A4A4-7643-A538-50C9E779C9B8}" type="slidenum">
              <a:rPr lang="en-US" altLang="en-US" sz="1200" smtClean="0"/>
              <a:pPr/>
              <a:t>16</a:t>
            </a:fld>
            <a:endParaRPr lang="en-US" altLang="en-US" sz="1200"/>
          </a:p>
        </p:txBody>
      </p:sp>
      <p:sp>
        <p:nvSpPr>
          <p:cNvPr id="114690" name="Rectangle 1026">
            <a:extLst>
              <a:ext uri="{FF2B5EF4-FFF2-40B4-BE49-F238E27FC236}">
                <a16:creationId xmlns:a16="http://schemas.microsoft.com/office/drawing/2014/main" id="{44C26D2B-CA71-E849-841F-04C262C71EED}"/>
              </a:ext>
            </a:extLst>
          </p:cNvPr>
          <p:cNvSpPr>
            <a:spLocks noChangeArrowheads="1" noTextEdit="1"/>
          </p:cNvSpPr>
          <p:nvPr>
            <p:ph type="sldImg"/>
          </p:nvPr>
        </p:nvSpPr>
        <p:spPr>
          <a:solidFill>
            <a:srgbClr val="FFFFFF"/>
          </a:solidFill>
          <a:ln/>
        </p:spPr>
      </p:sp>
      <p:sp>
        <p:nvSpPr>
          <p:cNvPr id="114691" name="Rectangle 1027">
            <a:extLst>
              <a:ext uri="{FF2B5EF4-FFF2-40B4-BE49-F238E27FC236}">
                <a16:creationId xmlns:a16="http://schemas.microsoft.com/office/drawing/2014/main" id="{D6EE315E-8EDF-3649-8EBA-33C195B09A61}"/>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89580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A62B00BB-19AA-D544-8767-C6DBCCE4D98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845942-1EC3-0245-8A37-8338B96400F7}" type="slidenum">
              <a:rPr lang="en-US" altLang="en-US" sz="1200" smtClean="0"/>
              <a:pPr/>
              <a:t>17</a:t>
            </a:fld>
            <a:endParaRPr lang="en-US" altLang="en-US" sz="1200"/>
          </a:p>
        </p:txBody>
      </p:sp>
      <p:sp>
        <p:nvSpPr>
          <p:cNvPr id="116738" name="Rectangle 1026">
            <a:extLst>
              <a:ext uri="{FF2B5EF4-FFF2-40B4-BE49-F238E27FC236}">
                <a16:creationId xmlns:a16="http://schemas.microsoft.com/office/drawing/2014/main" id="{25B88C68-9D90-C240-AA26-F33A342410B7}"/>
              </a:ext>
            </a:extLst>
          </p:cNvPr>
          <p:cNvSpPr>
            <a:spLocks noChangeArrowheads="1" noTextEdit="1"/>
          </p:cNvSpPr>
          <p:nvPr>
            <p:ph type="sldImg"/>
          </p:nvPr>
        </p:nvSpPr>
        <p:spPr>
          <a:solidFill>
            <a:srgbClr val="FFFFFF"/>
          </a:solidFill>
          <a:ln/>
        </p:spPr>
      </p:sp>
      <p:sp>
        <p:nvSpPr>
          <p:cNvPr id="116739" name="Rectangle 1027">
            <a:extLst>
              <a:ext uri="{FF2B5EF4-FFF2-40B4-BE49-F238E27FC236}">
                <a16:creationId xmlns:a16="http://schemas.microsoft.com/office/drawing/2014/main" id="{AF4FF750-24B2-DF40-A818-1D1C1A7A5CE5}"/>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200177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65B11048-D0B2-3042-A58F-D35271049F69}"/>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D3B49A-5424-494C-ADA5-F3C519F7AF61}" type="slidenum">
              <a:rPr lang="en-US" altLang="en-US" sz="1200" smtClean="0"/>
              <a:pPr/>
              <a:t>18</a:t>
            </a:fld>
            <a:endParaRPr lang="en-US" altLang="en-US" sz="1200"/>
          </a:p>
        </p:txBody>
      </p:sp>
      <p:sp>
        <p:nvSpPr>
          <p:cNvPr id="118786" name="Rectangle 1026">
            <a:extLst>
              <a:ext uri="{FF2B5EF4-FFF2-40B4-BE49-F238E27FC236}">
                <a16:creationId xmlns:a16="http://schemas.microsoft.com/office/drawing/2014/main" id="{8CE61DDE-16DD-624A-BF05-10207BDFC33D}"/>
              </a:ext>
            </a:extLst>
          </p:cNvPr>
          <p:cNvSpPr>
            <a:spLocks noChangeArrowheads="1" noTextEdit="1"/>
          </p:cNvSpPr>
          <p:nvPr>
            <p:ph type="sldImg"/>
          </p:nvPr>
        </p:nvSpPr>
        <p:spPr>
          <a:solidFill>
            <a:srgbClr val="FFFFFF"/>
          </a:solidFill>
          <a:ln/>
        </p:spPr>
      </p:sp>
      <p:sp>
        <p:nvSpPr>
          <p:cNvPr id="118787" name="Rectangle 1027">
            <a:extLst>
              <a:ext uri="{FF2B5EF4-FFF2-40B4-BE49-F238E27FC236}">
                <a16:creationId xmlns:a16="http://schemas.microsoft.com/office/drawing/2014/main" id="{0B524F6B-EB7C-0D4C-9AF7-2D741CA5717F}"/>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215975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B7D0EF78-64A0-8C4C-8951-E6B41496CEC8}"/>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202B5F-44BC-AA49-A39B-7071B4F07362}" type="slidenum">
              <a:rPr lang="en-US" altLang="en-US" sz="1200" smtClean="0"/>
              <a:pPr/>
              <a:t>19</a:t>
            </a:fld>
            <a:endParaRPr lang="en-US" altLang="en-US" sz="1200"/>
          </a:p>
        </p:txBody>
      </p:sp>
      <p:sp>
        <p:nvSpPr>
          <p:cNvPr id="120834" name="Rectangle 1026">
            <a:extLst>
              <a:ext uri="{FF2B5EF4-FFF2-40B4-BE49-F238E27FC236}">
                <a16:creationId xmlns:a16="http://schemas.microsoft.com/office/drawing/2014/main" id="{DAA4E0C3-9ECD-8446-9A8D-FAD6262ED64F}"/>
              </a:ext>
            </a:extLst>
          </p:cNvPr>
          <p:cNvSpPr>
            <a:spLocks noChangeArrowheads="1" noTextEdit="1"/>
          </p:cNvSpPr>
          <p:nvPr>
            <p:ph type="sldImg"/>
          </p:nvPr>
        </p:nvSpPr>
        <p:spPr>
          <a:solidFill>
            <a:srgbClr val="FFFFFF"/>
          </a:solidFill>
          <a:ln/>
        </p:spPr>
      </p:sp>
      <p:sp>
        <p:nvSpPr>
          <p:cNvPr id="120835" name="Rectangle 1027">
            <a:extLst>
              <a:ext uri="{FF2B5EF4-FFF2-40B4-BE49-F238E27FC236}">
                <a16:creationId xmlns:a16="http://schemas.microsoft.com/office/drawing/2014/main" id="{AC996A9D-0DDB-3D4F-AB9E-A11218B275D8}"/>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66876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4FE58C9E-07E8-304A-9626-CB58C5FEA57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584D5F-9FAF-9046-8194-F5001BCB4990}" type="slidenum">
              <a:rPr lang="en-US" altLang="en-US" sz="1200" smtClean="0"/>
              <a:pPr/>
              <a:t>20</a:t>
            </a:fld>
            <a:endParaRPr lang="en-US" altLang="en-US" sz="1200"/>
          </a:p>
        </p:txBody>
      </p:sp>
      <p:sp>
        <p:nvSpPr>
          <p:cNvPr id="122882" name="Rectangle 2">
            <a:extLst>
              <a:ext uri="{FF2B5EF4-FFF2-40B4-BE49-F238E27FC236}">
                <a16:creationId xmlns:a16="http://schemas.microsoft.com/office/drawing/2014/main" id="{B0F14B37-700B-E249-8118-BC4729511684}"/>
              </a:ext>
            </a:extLst>
          </p:cNvPr>
          <p:cNvSpPr>
            <a:spLocks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C27D6868-5935-4948-963D-EE472E8A484C}"/>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32139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61A86FB3-4E94-9F44-B32E-06C2B94DFBB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79E18A-5DFF-3E49-A198-E68B85F22BD3}" type="slidenum">
              <a:rPr lang="en-US" altLang="en-US" sz="1200" smtClean="0"/>
              <a:pPr/>
              <a:t>21</a:t>
            </a:fld>
            <a:endParaRPr lang="en-US" altLang="en-US" sz="1200"/>
          </a:p>
        </p:txBody>
      </p:sp>
      <p:sp>
        <p:nvSpPr>
          <p:cNvPr id="124930" name="Rectangle 1026">
            <a:extLst>
              <a:ext uri="{FF2B5EF4-FFF2-40B4-BE49-F238E27FC236}">
                <a16:creationId xmlns:a16="http://schemas.microsoft.com/office/drawing/2014/main" id="{B91DD166-45F1-0447-BB6C-302C1553BD4D}"/>
              </a:ext>
            </a:extLst>
          </p:cNvPr>
          <p:cNvSpPr>
            <a:spLocks noChangeArrowheads="1" noTextEdit="1"/>
          </p:cNvSpPr>
          <p:nvPr>
            <p:ph type="sldImg"/>
          </p:nvPr>
        </p:nvSpPr>
        <p:spPr>
          <a:ln/>
        </p:spPr>
      </p:sp>
      <p:sp>
        <p:nvSpPr>
          <p:cNvPr id="124931" name="Rectangle 1027">
            <a:extLst>
              <a:ext uri="{FF2B5EF4-FFF2-40B4-BE49-F238E27FC236}">
                <a16:creationId xmlns:a16="http://schemas.microsoft.com/office/drawing/2014/main" id="{E631B155-7AC7-564F-BFA8-E6B4B23B8A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9768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FC20FA2F-B52A-AC49-BC60-E8E60CC1CDA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7ACBD1-76D8-6848-BFD7-9CA7FB172620}" type="slidenum">
              <a:rPr lang="en-US" altLang="en-US" sz="1200" smtClean="0"/>
              <a:pPr/>
              <a:t>22</a:t>
            </a:fld>
            <a:endParaRPr lang="en-US" altLang="en-US" sz="1200"/>
          </a:p>
        </p:txBody>
      </p:sp>
      <p:sp>
        <p:nvSpPr>
          <p:cNvPr id="126978" name="Rectangle 2">
            <a:extLst>
              <a:ext uri="{FF2B5EF4-FFF2-40B4-BE49-F238E27FC236}">
                <a16:creationId xmlns:a16="http://schemas.microsoft.com/office/drawing/2014/main" id="{1ADF3F2A-5E6D-394B-95FB-24255A71D089}"/>
              </a:ext>
            </a:extLst>
          </p:cNvPr>
          <p:cNvSpPr>
            <a:spLocks noChangeArrowheads="1" noTextEdit="1"/>
          </p:cNvSpPr>
          <p:nvPr>
            <p:ph type="sldImg"/>
          </p:nvPr>
        </p:nvSpPr>
        <p:spPr>
          <a:solidFill>
            <a:srgbClr val="FFFFFF"/>
          </a:solidFill>
          <a:ln/>
        </p:spPr>
      </p:sp>
      <p:sp>
        <p:nvSpPr>
          <p:cNvPr id="126979" name="Rectangle 3">
            <a:extLst>
              <a:ext uri="{FF2B5EF4-FFF2-40B4-BE49-F238E27FC236}">
                <a16:creationId xmlns:a16="http://schemas.microsoft.com/office/drawing/2014/main" id="{78882987-F5F9-EC4C-A2FD-5269B05F5510}"/>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176024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0CCE7766-455C-A74D-BD97-9B8A6BE418C2}"/>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B194AE-6D50-774F-9124-6212FFCC5B60}" type="slidenum">
              <a:rPr lang="en-US" altLang="en-US" sz="1200" smtClean="0"/>
              <a:pPr/>
              <a:t>23</a:t>
            </a:fld>
            <a:endParaRPr lang="en-US" altLang="en-US" sz="1200"/>
          </a:p>
        </p:txBody>
      </p:sp>
      <p:sp>
        <p:nvSpPr>
          <p:cNvPr id="129026" name="Rectangle 2">
            <a:extLst>
              <a:ext uri="{FF2B5EF4-FFF2-40B4-BE49-F238E27FC236}">
                <a16:creationId xmlns:a16="http://schemas.microsoft.com/office/drawing/2014/main" id="{656CFBBA-FCC2-4B4A-B42A-5355A91875F9}"/>
              </a:ext>
            </a:extLst>
          </p:cNvPr>
          <p:cNvSpPr>
            <a:spLocks noChangeArrowheads="1" noTextEdit="1"/>
          </p:cNvSpPr>
          <p:nvPr>
            <p:ph type="sldImg"/>
          </p:nvPr>
        </p:nvSpPr>
        <p:spPr>
          <a:ln/>
        </p:spPr>
      </p:sp>
      <p:sp>
        <p:nvSpPr>
          <p:cNvPr id="129027" name="Rectangle 3">
            <a:extLst>
              <a:ext uri="{FF2B5EF4-FFF2-40B4-BE49-F238E27FC236}">
                <a16:creationId xmlns:a16="http://schemas.microsoft.com/office/drawing/2014/main" id="{98E01A7D-B861-A94B-82C6-8ACF31F318D8}"/>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808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44C48C1-D6CB-5E47-8F17-67C714AF4ED4}"/>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825FEF-DE39-1245-9090-69B82E96B01E}" type="slidenum">
              <a:rPr lang="en-US" altLang="en-US" sz="1200" smtClean="0"/>
              <a:pPr/>
              <a:t>24</a:t>
            </a:fld>
            <a:endParaRPr lang="en-US" altLang="en-US" sz="1200"/>
          </a:p>
        </p:txBody>
      </p:sp>
      <p:sp>
        <p:nvSpPr>
          <p:cNvPr id="131074" name="Rectangle 1026">
            <a:extLst>
              <a:ext uri="{FF2B5EF4-FFF2-40B4-BE49-F238E27FC236}">
                <a16:creationId xmlns:a16="http://schemas.microsoft.com/office/drawing/2014/main" id="{2E546E51-C20A-584A-9B37-36DB3419A7A6}"/>
              </a:ext>
            </a:extLst>
          </p:cNvPr>
          <p:cNvSpPr>
            <a:spLocks noChangeArrowheads="1" noTextEdit="1"/>
          </p:cNvSpPr>
          <p:nvPr>
            <p:ph type="sldImg"/>
          </p:nvPr>
        </p:nvSpPr>
        <p:spPr>
          <a:solidFill>
            <a:srgbClr val="FFFFFF"/>
          </a:solidFill>
          <a:ln/>
        </p:spPr>
      </p:sp>
      <p:sp>
        <p:nvSpPr>
          <p:cNvPr id="131075" name="Rectangle 1027">
            <a:extLst>
              <a:ext uri="{FF2B5EF4-FFF2-40B4-BE49-F238E27FC236}">
                <a16:creationId xmlns:a16="http://schemas.microsoft.com/office/drawing/2014/main" id="{9FB4FE44-EA68-4D4D-B846-9530C853C352}"/>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83298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D10BD9BA-1E2E-4942-A1D5-66CE2B114949}"/>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2B1A10-7991-7A42-9108-B007FB80523F}" type="slidenum">
              <a:rPr lang="en-US" altLang="en-US" sz="1200" smtClean="0"/>
              <a:pPr/>
              <a:t>2</a:t>
            </a:fld>
            <a:endParaRPr lang="en-US" altLang="en-US" sz="1200"/>
          </a:p>
        </p:txBody>
      </p:sp>
      <p:sp>
        <p:nvSpPr>
          <p:cNvPr id="91138" name="Rectangle 2">
            <a:extLst>
              <a:ext uri="{FF2B5EF4-FFF2-40B4-BE49-F238E27FC236}">
                <a16:creationId xmlns:a16="http://schemas.microsoft.com/office/drawing/2014/main" id="{9342E500-47FF-564D-B7F2-30224A2CD979}"/>
              </a:ext>
            </a:extLst>
          </p:cNvPr>
          <p:cNvSpPr>
            <a:spLocks noChangeArrowheads="1" noTextEdit="1"/>
          </p:cNvSpPr>
          <p:nvPr>
            <p:ph type="sldImg"/>
          </p:nvPr>
        </p:nvSpPr>
        <p:spPr>
          <a:solidFill>
            <a:srgbClr val="FFFFFF"/>
          </a:solidFill>
          <a:ln/>
        </p:spPr>
      </p:sp>
      <p:sp>
        <p:nvSpPr>
          <p:cNvPr id="91139" name="Rectangle 3">
            <a:extLst>
              <a:ext uri="{FF2B5EF4-FFF2-40B4-BE49-F238E27FC236}">
                <a16:creationId xmlns:a16="http://schemas.microsoft.com/office/drawing/2014/main" id="{7E5AD7B8-9453-D645-8169-FE504034D67A}"/>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292435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9B4E0016-A317-3A41-81E1-C5EEF81ADFA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A374BD-0C74-8A47-8394-E77EFA2A263E}" type="slidenum">
              <a:rPr lang="en-US" altLang="en-US" sz="1200" smtClean="0"/>
              <a:pPr/>
              <a:t>25</a:t>
            </a:fld>
            <a:endParaRPr lang="en-US" altLang="en-US" sz="1200"/>
          </a:p>
        </p:txBody>
      </p:sp>
      <p:sp>
        <p:nvSpPr>
          <p:cNvPr id="133122" name="Rectangle 2">
            <a:extLst>
              <a:ext uri="{FF2B5EF4-FFF2-40B4-BE49-F238E27FC236}">
                <a16:creationId xmlns:a16="http://schemas.microsoft.com/office/drawing/2014/main" id="{F623A5DD-E846-6042-9038-A031479E1FE9}"/>
              </a:ext>
            </a:extLst>
          </p:cNvPr>
          <p:cNvSpPr>
            <a:spLocks noChangeArrowheads="1" noTextEdit="1"/>
          </p:cNvSpPr>
          <p:nvPr>
            <p:ph type="sldImg"/>
          </p:nvPr>
        </p:nvSpPr>
        <p:spPr>
          <a:ln/>
        </p:spPr>
      </p:sp>
      <p:sp>
        <p:nvSpPr>
          <p:cNvPr id="133123" name="Rectangle 3">
            <a:extLst>
              <a:ext uri="{FF2B5EF4-FFF2-40B4-BE49-F238E27FC236}">
                <a16:creationId xmlns:a16="http://schemas.microsoft.com/office/drawing/2014/main" id="{CD01B8FB-C82E-6347-9154-CBD1200D4A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39967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130C24E3-1C30-924A-8942-1F6217DCA3F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4260CF-4E2F-B642-B8B8-928C026A6B19}" type="slidenum">
              <a:rPr lang="en-US" altLang="en-US" sz="1200" smtClean="0"/>
              <a:pPr/>
              <a:t>26</a:t>
            </a:fld>
            <a:endParaRPr lang="en-US" altLang="en-US" sz="1200"/>
          </a:p>
        </p:txBody>
      </p:sp>
      <p:sp>
        <p:nvSpPr>
          <p:cNvPr id="135170" name="Rectangle 1026">
            <a:extLst>
              <a:ext uri="{FF2B5EF4-FFF2-40B4-BE49-F238E27FC236}">
                <a16:creationId xmlns:a16="http://schemas.microsoft.com/office/drawing/2014/main" id="{9439BC13-953A-3A4B-9DB0-213CB3BB6E72}"/>
              </a:ext>
            </a:extLst>
          </p:cNvPr>
          <p:cNvSpPr>
            <a:spLocks noChangeArrowheads="1" noTextEdit="1"/>
          </p:cNvSpPr>
          <p:nvPr>
            <p:ph type="sldImg"/>
          </p:nvPr>
        </p:nvSpPr>
        <p:spPr>
          <a:ln/>
        </p:spPr>
      </p:sp>
      <p:sp>
        <p:nvSpPr>
          <p:cNvPr id="135171" name="Rectangle 1027">
            <a:extLst>
              <a:ext uri="{FF2B5EF4-FFF2-40B4-BE49-F238E27FC236}">
                <a16:creationId xmlns:a16="http://schemas.microsoft.com/office/drawing/2014/main" id="{87B7B88A-9ED9-7B4C-89C1-0EE0FFD8BB28}"/>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53978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3DCE9345-CC5E-5D44-ACF7-7A471A39B7DB}"/>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12D57D-2D0B-7547-A906-E98C32EE6F1F}" type="slidenum">
              <a:rPr lang="en-US" altLang="en-US" sz="1200" smtClean="0"/>
              <a:pPr/>
              <a:t>27</a:t>
            </a:fld>
            <a:endParaRPr lang="en-US" altLang="en-US" sz="1200"/>
          </a:p>
        </p:txBody>
      </p:sp>
      <p:sp>
        <p:nvSpPr>
          <p:cNvPr id="137218" name="Rectangle 2">
            <a:extLst>
              <a:ext uri="{FF2B5EF4-FFF2-40B4-BE49-F238E27FC236}">
                <a16:creationId xmlns:a16="http://schemas.microsoft.com/office/drawing/2014/main" id="{695CBE7A-F90C-AD4E-9D39-9055FE5B6BC8}"/>
              </a:ext>
            </a:extLst>
          </p:cNvPr>
          <p:cNvSpPr>
            <a:spLocks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E4A64AD1-C8B8-BE42-A94C-A08DA032268B}"/>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946997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2302A5E-719B-A548-8EA1-A842409EE9CF}"/>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B286C4-2D93-3E45-A1AB-5FEB03249BDC}" type="slidenum">
              <a:rPr lang="en-US" altLang="en-US" sz="1200" smtClean="0"/>
              <a:pPr/>
              <a:t>28</a:t>
            </a:fld>
            <a:endParaRPr lang="en-US" altLang="en-US" sz="1200"/>
          </a:p>
        </p:txBody>
      </p:sp>
      <p:sp>
        <p:nvSpPr>
          <p:cNvPr id="139266" name="Rectangle 2">
            <a:extLst>
              <a:ext uri="{FF2B5EF4-FFF2-40B4-BE49-F238E27FC236}">
                <a16:creationId xmlns:a16="http://schemas.microsoft.com/office/drawing/2014/main" id="{3BA178E8-C7DD-684E-8958-3CE6F5C97CAD}"/>
              </a:ext>
            </a:extLst>
          </p:cNvPr>
          <p:cNvSpPr>
            <a:spLocks noChangeArrowheads="1" noTextEdit="1"/>
          </p:cNvSpPr>
          <p:nvPr>
            <p:ph type="sldImg"/>
          </p:nvPr>
        </p:nvSpPr>
        <p:spPr>
          <a:ln/>
        </p:spPr>
      </p:sp>
      <p:sp>
        <p:nvSpPr>
          <p:cNvPr id="139267" name="Rectangle 3">
            <a:extLst>
              <a:ext uri="{FF2B5EF4-FFF2-40B4-BE49-F238E27FC236}">
                <a16:creationId xmlns:a16="http://schemas.microsoft.com/office/drawing/2014/main" id="{EA9A9E92-86C0-AB45-9897-658174BB6D7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9300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B716B7C1-9F54-234B-9923-12C76EAADEA3}"/>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7F9BD4-61A1-AF41-A86A-DA52C4BFFA18}" type="slidenum">
              <a:rPr lang="en-US" altLang="en-US" sz="1200" smtClean="0"/>
              <a:pPr/>
              <a:t>29</a:t>
            </a:fld>
            <a:endParaRPr lang="en-US" altLang="en-US" sz="1200"/>
          </a:p>
        </p:txBody>
      </p:sp>
      <p:sp>
        <p:nvSpPr>
          <p:cNvPr id="141314" name="Rectangle 1026">
            <a:extLst>
              <a:ext uri="{FF2B5EF4-FFF2-40B4-BE49-F238E27FC236}">
                <a16:creationId xmlns:a16="http://schemas.microsoft.com/office/drawing/2014/main" id="{8D84FACF-965A-D946-9DB4-6FCE4FC71A53}"/>
              </a:ext>
            </a:extLst>
          </p:cNvPr>
          <p:cNvSpPr>
            <a:spLocks noChangeArrowheads="1" noTextEdit="1"/>
          </p:cNvSpPr>
          <p:nvPr>
            <p:ph type="sldImg"/>
          </p:nvPr>
        </p:nvSpPr>
        <p:spPr>
          <a:solidFill>
            <a:srgbClr val="FFFFFF"/>
          </a:solidFill>
          <a:ln/>
        </p:spPr>
      </p:sp>
      <p:sp>
        <p:nvSpPr>
          <p:cNvPr id="141315" name="Rectangle 1027">
            <a:extLst>
              <a:ext uri="{FF2B5EF4-FFF2-40B4-BE49-F238E27FC236}">
                <a16:creationId xmlns:a16="http://schemas.microsoft.com/office/drawing/2014/main" id="{D28A0CF7-F8C8-A442-BB8C-70C8D2E3B000}"/>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99664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6F95806B-E4BA-CE42-BBA6-A22B80812C3C}"/>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001AF3-E45C-E048-B9B4-1B924E51121D}" type="slidenum">
              <a:rPr lang="en-US" altLang="en-US" sz="1200" smtClean="0"/>
              <a:pPr/>
              <a:t>30</a:t>
            </a:fld>
            <a:endParaRPr lang="en-US" altLang="en-US" sz="1200"/>
          </a:p>
        </p:txBody>
      </p:sp>
      <p:sp>
        <p:nvSpPr>
          <p:cNvPr id="143362" name="Rectangle 1026">
            <a:extLst>
              <a:ext uri="{FF2B5EF4-FFF2-40B4-BE49-F238E27FC236}">
                <a16:creationId xmlns:a16="http://schemas.microsoft.com/office/drawing/2014/main" id="{67D61B68-3CE9-CC48-B5B0-1A8C8027873B}"/>
              </a:ext>
            </a:extLst>
          </p:cNvPr>
          <p:cNvSpPr>
            <a:spLocks noChangeArrowheads="1" noTextEdit="1"/>
          </p:cNvSpPr>
          <p:nvPr>
            <p:ph type="sldImg"/>
          </p:nvPr>
        </p:nvSpPr>
        <p:spPr>
          <a:solidFill>
            <a:srgbClr val="FFFFFF"/>
          </a:solidFill>
          <a:ln/>
        </p:spPr>
      </p:sp>
      <p:sp>
        <p:nvSpPr>
          <p:cNvPr id="143363" name="Rectangle 1027">
            <a:extLst>
              <a:ext uri="{FF2B5EF4-FFF2-40B4-BE49-F238E27FC236}">
                <a16:creationId xmlns:a16="http://schemas.microsoft.com/office/drawing/2014/main" id="{D98BAD9B-29AC-E046-BF60-56F51B300C59}"/>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6111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ABFACABE-4A42-884F-92AE-F971A3360153}"/>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68F2F0-1959-904D-98D5-AFC347F2B8D5}" type="slidenum">
              <a:rPr lang="en-US" altLang="en-US" sz="1200" smtClean="0"/>
              <a:pPr/>
              <a:t>31</a:t>
            </a:fld>
            <a:endParaRPr lang="en-US" altLang="en-US" sz="1200"/>
          </a:p>
        </p:txBody>
      </p:sp>
      <p:sp>
        <p:nvSpPr>
          <p:cNvPr id="145410" name="Rectangle 2">
            <a:extLst>
              <a:ext uri="{FF2B5EF4-FFF2-40B4-BE49-F238E27FC236}">
                <a16:creationId xmlns:a16="http://schemas.microsoft.com/office/drawing/2014/main" id="{CF996F65-594E-A749-BD83-352FD51E3953}"/>
              </a:ext>
            </a:extLst>
          </p:cNvPr>
          <p:cNvSpPr>
            <a:spLocks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338906A8-DAEE-5148-B37B-5E82296FE9E2}"/>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804578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1CB7D065-CD6B-9249-8C3F-CE1008085A3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628A79-922F-864E-BF20-CC3041150843}" type="slidenum">
              <a:rPr lang="en-US" altLang="en-US" sz="1200" smtClean="0"/>
              <a:pPr/>
              <a:t>32</a:t>
            </a:fld>
            <a:endParaRPr lang="en-US" altLang="en-US" sz="1200"/>
          </a:p>
        </p:txBody>
      </p:sp>
      <p:sp>
        <p:nvSpPr>
          <p:cNvPr id="147458" name="Rectangle 1026">
            <a:extLst>
              <a:ext uri="{FF2B5EF4-FFF2-40B4-BE49-F238E27FC236}">
                <a16:creationId xmlns:a16="http://schemas.microsoft.com/office/drawing/2014/main" id="{8B321A9D-53B9-6E4B-A277-DDF2120C888D}"/>
              </a:ext>
            </a:extLst>
          </p:cNvPr>
          <p:cNvSpPr>
            <a:spLocks noChangeArrowheads="1" noTextEdit="1"/>
          </p:cNvSpPr>
          <p:nvPr>
            <p:ph type="sldImg"/>
          </p:nvPr>
        </p:nvSpPr>
        <p:spPr>
          <a:solidFill>
            <a:srgbClr val="FFFFFF"/>
          </a:solidFill>
          <a:ln/>
        </p:spPr>
      </p:sp>
      <p:sp>
        <p:nvSpPr>
          <p:cNvPr id="147459" name="Rectangle 1027">
            <a:extLst>
              <a:ext uri="{FF2B5EF4-FFF2-40B4-BE49-F238E27FC236}">
                <a16:creationId xmlns:a16="http://schemas.microsoft.com/office/drawing/2014/main" id="{872B135D-EC2E-114A-B596-6B5D65931FC4}"/>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38243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A7974D7A-30BE-8047-91F0-D913C2B2EC4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68C6CD-E2E4-A84D-83EF-A79B170452C9}" type="slidenum">
              <a:rPr lang="en-US" altLang="en-US" sz="1200" smtClean="0"/>
              <a:pPr/>
              <a:t>33</a:t>
            </a:fld>
            <a:endParaRPr lang="en-US" altLang="en-US" sz="1200"/>
          </a:p>
        </p:txBody>
      </p:sp>
      <p:sp>
        <p:nvSpPr>
          <p:cNvPr id="149506" name="Rectangle 1026">
            <a:extLst>
              <a:ext uri="{FF2B5EF4-FFF2-40B4-BE49-F238E27FC236}">
                <a16:creationId xmlns:a16="http://schemas.microsoft.com/office/drawing/2014/main" id="{66CC38CA-ED5D-844E-9069-A9A9990FDBDF}"/>
              </a:ext>
            </a:extLst>
          </p:cNvPr>
          <p:cNvSpPr>
            <a:spLocks noChangeArrowheads="1" noTextEdit="1"/>
          </p:cNvSpPr>
          <p:nvPr>
            <p:ph type="sldImg"/>
          </p:nvPr>
        </p:nvSpPr>
        <p:spPr>
          <a:solidFill>
            <a:srgbClr val="FFFFFF"/>
          </a:solidFill>
          <a:ln/>
        </p:spPr>
      </p:sp>
      <p:sp>
        <p:nvSpPr>
          <p:cNvPr id="149507" name="Rectangle 1027">
            <a:extLst>
              <a:ext uri="{FF2B5EF4-FFF2-40B4-BE49-F238E27FC236}">
                <a16:creationId xmlns:a16="http://schemas.microsoft.com/office/drawing/2014/main" id="{68FFE247-4333-DB4F-B612-40F0830A013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004839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F023ECE3-6D37-5B40-ABC2-891DFF24A715}"/>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709179-02AC-984E-8439-D95D05C6212B}" type="slidenum">
              <a:rPr lang="en-US" altLang="en-US" sz="1200" smtClean="0"/>
              <a:pPr/>
              <a:t>34</a:t>
            </a:fld>
            <a:endParaRPr lang="en-US" altLang="en-US" sz="1200"/>
          </a:p>
        </p:txBody>
      </p:sp>
      <p:sp>
        <p:nvSpPr>
          <p:cNvPr id="151554" name="Rectangle 2">
            <a:extLst>
              <a:ext uri="{FF2B5EF4-FFF2-40B4-BE49-F238E27FC236}">
                <a16:creationId xmlns:a16="http://schemas.microsoft.com/office/drawing/2014/main" id="{DECD6B58-DF4C-A14A-B59F-AB83E5D4D8CA}"/>
              </a:ext>
            </a:extLst>
          </p:cNvPr>
          <p:cNvSpPr>
            <a:spLocks noChangeArrowheads="1" noTextEdit="1"/>
          </p:cNvSpPr>
          <p:nvPr>
            <p:ph type="sldImg"/>
          </p:nvPr>
        </p:nvSpPr>
        <p:spPr>
          <a:solidFill>
            <a:srgbClr val="FFFFFF"/>
          </a:solidFill>
          <a:ln/>
        </p:spPr>
      </p:sp>
      <p:sp>
        <p:nvSpPr>
          <p:cNvPr id="151555" name="Rectangle 3">
            <a:extLst>
              <a:ext uri="{FF2B5EF4-FFF2-40B4-BE49-F238E27FC236}">
                <a16:creationId xmlns:a16="http://schemas.microsoft.com/office/drawing/2014/main" id="{28F212A1-7DA1-4241-8D70-853A85BDF690}"/>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51343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1F1A23BE-DD52-EA4F-9B6B-053CBAA4B02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884418-2215-774B-819C-D872FB9AEDBC}" type="slidenum">
              <a:rPr lang="en-US" altLang="en-US" sz="1200" smtClean="0"/>
              <a:pPr/>
              <a:t>6</a:t>
            </a:fld>
            <a:endParaRPr lang="en-US" altLang="en-US" sz="1200"/>
          </a:p>
        </p:txBody>
      </p:sp>
      <p:sp>
        <p:nvSpPr>
          <p:cNvPr id="96258" name="Rectangle 1026">
            <a:extLst>
              <a:ext uri="{FF2B5EF4-FFF2-40B4-BE49-F238E27FC236}">
                <a16:creationId xmlns:a16="http://schemas.microsoft.com/office/drawing/2014/main" id="{1A1EC6B0-4DA5-F243-BFEA-F46D16D09739}"/>
              </a:ext>
            </a:extLst>
          </p:cNvPr>
          <p:cNvSpPr>
            <a:spLocks noChangeArrowheads="1" noTextEdit="1"/>
          </p:cNvSpPr>
          <p:nvPr>
            <p:ph type="sldImg"/>
          </p:nvPr>
        </p:nvSpPr>
        <p:spPr>
          <a:solidFill>
            <a:srgbClr val="FFFFFF"/>
          </a:solidFill>
          <a:ln/>
        </p:spPr>
      </p:sp>
      <p:sp>
        <p:nvSpPr>
          <p:cNvPr id="96259" name="Rectangle 1027">
            <a:extLst>
              <a:ext uri="{FF2B5EF4-FFF2-40B4-BE49-F238E27FC236}">
                <a16:creationId xmlns:a16="http://schemas.microsoft.com/office/drawing/2014/main" id="{06B5881E-60EB-6E4B-95A9-F844B16E874D}"/>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817314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2FCB9EED-540B-4E48-8996-85C3E6CFD33D}"/>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F29B03-317A-C249-9EEA-CA50D4B02877}" type="slidenum">
              <a:rPr lang="en-US" altLang="en-US" sz="1200" smtClean="0"/>
              <a:pPr/>
              <a:t>35</a:t>
            </a:fld>
            <a:endParaRPr lang="en-US" altLang="en-US" sz="1200"/>
          </a:p>
        </p:txBody>
      </p:sp>
      <p:sp>
        <p:nvSpPr>
          <p:cNvPr id="153602" name="Rectangle 1026">
            <a:extLst>
              <a:ext uri="{FF2B5EF4-FFF2-40B4-BE49-F238E27FC236}">
                <a16:creationId xmlns:a16="http://schemas.microsoft.com/office/drawing/2014/main" id="{588CF6D4-FF28-1947-84A5-BDA12C11D788}"/>
              </a:ext>
            </a:extLst>
          </p:cNvPr>
          <p:cNvSpPr>
            <a:spLocks noChangeArrowheads="1" noTextEdit="1"/>
          </p:cNvSpPr>
          <p:nvPr>
            <p:ph type="sldImg"/>
          </p:nvPr>
        </p:nvSpPr>
        <p:spPr>
          <a:solidFill>
            <a:srgbClr val="FFFFFF"/>
          </a:solidFill>
          <a:ln/>
        </p:spPr>
      </p:sp>
      <p:sp>
        <p:nvSpPr>
          <p:cNvPr id="153603" name="Rectangle 1027">
            <a:extLst>
              <a:ext uri="{FF2B5EF4-FFF2-40B4-BE49-F238E27FC236}">
                <a16:creationId xmlns:a16="http://schemas.microsoft.com/office/drawing/2014/main" id="{376EA36D-E04A-5A4B-8AE7-B6B82EDF7BE2}"/>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12933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32AC4121-7861-C245-B9D1-50B0EA0FD0D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F60129-A5DC-BC46-92B4-6E3294A3ED13}" type="slidenum">
              <a:rPr lang="en-US" altLang="en-US" sz="1200" smtClean="0"/>
              <a:pPr/>
              <a:t>9</a:t>
            </a:fld>
            <a:endParaRPr lang="en-US" altLang="en-US" sz="1200"/>
          </a:p>
        </p:txBody>
      </p:sp>
      <p:sp>
        <p:nvSpPr>
          <p:cNvPr id="100354" name="Rectangle 1026">
            <a:extLst>
              <a:ext uri="{FF2B5EF4-FFF2-40B4-BE49-F238E27FC236}">
                <a16:creationId xmlns:a16="http://schemas.microsoft.com/office/drawing/2014/main" id="{F6EF8943-074D-7143-978B-E8A0022AA68A}"/>
              </a:ext>
            </a:extLst>
          </p:cNvPr>
          <p:cNvSpPr>
            <a:spLocks noChangeArrowheads="1" noTextEdit="1"/>
          </p:cNvSpPr>
          <p:nvPr>
            <p:ph type="sldImg"/>
          </p:nvPr>
        </p:nvSpPr>
        <p:spPr>
          <a:solidFill>
            <a:srgbClr val="FFFFFF"/>
          </a:solidFill>
          <a:ln/>
        </p:spPr>
      </p:sp>
      <p:sp>
        <p:nvSpPr>
          <p:cNvPr id="100355" name="Rectangle 1027">
            <a:extLst>
              <a:ext uri="{FF2B5EF4-FFF2-40B4-BE49-F238E27FC236}">
                <a16:creationId xmlns:a16="http://schemas.microsoft.com/office/drawing/2014/main" id="{4AA3C59F-FB2B-CE48-94F4-EAFF391029A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6272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CCAABD46-2C09-E343-B1CD-46CE93842A8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513C22-7D86-7E49-9A49-91D900A15F26}" type="slidenum">
              <a:rPr lang="en-US" altLang="en-US" sz="1200" smtClean="0"/>
              <a:pPr/>
              <a:t>10</a:t>
            </a:fld>
            <a:endParaRPr lang="en-US" altLang="en-US" sz="1200"/>
          </a:p>
        </p:txBody>
      </p:sp>
      <p:sp>
        <p:nvSpPr>
          <p:cNvPr id="102402" name="Rectangle 2">
            <a:extLst>
              <a:ext uri="{FF2B5EF4-FFF2-40B4-BE49-F238E27FC236}">
                <a16:creationId xmlns:a16="http://schemas.microsoft.com/office/drawing/2014/main" id="{FF6471CA-764D-8840-8239-E1B8C1EFE475}"/>
              </a:ext>
            </a:extLst>
          </p:cNvPr>
          <p:cNvSpPr>
            <a:spLocks noChangeArrowheads="1" noTextEdit="1"/>
          </p:cNvSpPr>
          <p:nvPr>
            <p:ph type="sldImg"/>
          </p:nvPr>
        </p:nvSpPr>
        <p:spPr>
          <a:ln/>
        </p:spPr>
      </p:sp>
      <p:sp>
        <p:nvSpPr>
          <p:cNvPr id="102403" name="Rectangle 3">
            <a:extLst>
              <a:ext uri="{FF2B5EF4-FFF2-40B4-BE49-F238E27FC236}">
                <a16:creationId xmlns:a16="http://schemas.microsoft.com/office/drawing/2014/main" id="{CF9773FC-AAC0-8C4B-9E68-AD5AE9A811C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0590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7C7F8ACD-B535-B147-84A5-AA8C57E18A60}"/>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D96CCF-19E3-B942-9FE2-CB073619B021}" type="slidenum">
              <a:rPr lang="en-US" altLang="en-US" sz="1200" smtClean="0"/>
              <a:pPr/>
              <a:t>11</a:t>
            </a:fld>
            <a:endParaRPr lang="en-US" altLang="en-US" sz="1200"/>
          </a:p>
        </p:txBody>
      </p:sp>
      <p:sp>
        <p:nvSpPr>
          <p:cNvPr id="104450" name="Rectangle 1026">
            <a:extLst>
              <a:ext uri="{FF2B5EF4-FFF2-40B4-BE49-F238E27FC236}">
                <a16:creationId xmlns:a16="http://schemas.microsoft.com/office/drawing/2014/main" id="{ACD71958-8D7D-B043-AE26-DA25ACB1E54A}"/>
              </a:ext>
            </a:extLst>
          </p:cNvPr>
          <p:cNvSpPr>
            <a:spLocks noChangeArrowheads="1" noTextEdit="1"/>
          </p:cNvSpPr>
          <p:nvPr>
            <p:ph type="sldImg"/>
          </p:nvPr>
        </p:nvSpPr>
        <p:spPr>
          <a:solidFill>
            <a:srgbClr val="FFFFFF"/>
          </a:solidFill>
          <a:ln/>
        </p:spPr>
      </p:sp>
      <p:sp>
        <p:nvSpPr>
          <p:cNvPr id="104451" name="Rectangle 1027">
            <a:extLst>
              <a:ext uri="{FF2B5EF4-FFF2-40B4-BE49-F238E27FC236}">
                <a16:creationId xmlns:a16="http://schemas.microsoft.com/office/drawing/2014/main" id="{C843205F-857F-C549-AD1A-4390ACA7D5D6}"/>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418628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57166925-C026-2343-B1ED-EE8F3281962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9273D6-6911-1B4E-A1E0-D6A7DF704287}" type="slidenum">
              <a:rPr lang="en-US" altLang="en-US" sz="1200" smtClean="0"/>
              <a:pPr/>
              <a:t>12</a:t>
            </a:fld>
            <a:endParaRPr lang="en-US" altLang="en-US" sz="1200"/>
          </a:p>
        </p:txBody>
      </p:sp>
      <p:sp>
        <p:nvSpPr>
          <p:cNvPr id="106498" name="Rectangle 1026">
            <a:extLst>
              <a:ext uri="{FF2B5EF4-FFF2-40B4-BE49-F238E27FC236}">
                <a16:creationId xmlns:a16="http://schemas.microsoft.com/office/drawing/2014/main" id="{E450E6AC-EC36-8B4A-B65E-A0196F1875A6}"/>
              </a:ext>
            </a:extLst>
          </p:cNvPr>
          <p:cNvSpPr>
            <a:spLocks noChangeArrowheads="1" noTextEdit="1"/>
          </p:cNvSpPr>
          <p:nvPr>
            <p:ph type="sldImg"/>
          </p:nvPr>
        </p:nvSpPr>
        <p:spPr>
          <a:solidFill>
            <a:srgbClr val="FFFFFF"/>
          </a:solidFill>
          <a:ln/>
        </p:spPr>
      </p:sp>
      <p:sp>
        <p:nvSpPr>
          <p:cNvPr id="106499" name="Rectangle 1027">
            <a:extLst>
              <a:ext uri="{FF2B5EF4-FFF2-40B4-BE49-F238E27FC236}">
                <a16:creationId xmlns:a16="http://schemas.microsoft.com/office/drawing/2014/main" id="{249F7D92-AB6D-2241-A002-BC31A72382C7}"/>
              </a:ext>
            </a:extLst>
          </p:cNvPr>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06469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A9933EE5-991E-8B40-BD20-8CDA3D16756E}"/>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E6A924-87EB-8E45-8773-90D546FAC24F}" type="slidenum">
              <a:rPr lang="en-US" altLang="en-US" sz="1200" smtClean="0"/>
              <a:pPr/>
              <a:t>13</a:t>
            </a:fld>
            <a:endParaRPr lang="en-US" altLang="en-US" sz="1200"/>
          </a:p>
        </p:txBody>
      </p:sp>
      <p:sp>
        <p:nvSpPr>
          <p:cNvPr id="108546" name="Rectangle 2">
            <a:extLst>
              <a:ext uri="{FF2B5EF4-FFF2-40B4-BE49-F238E27FC236}">
                <a16:creationId xmlns:a16="http://schemas.microsoft.com/office/drawing/2014/main" id="{CCC607F5-A65E-0E45-BD9B-9644EEC30A44}"/>
              </a:ext>
            </a:extLst>
          </p:cNvPr>
          <p:cNvSpPr>
            <a:spLocks noChangeArrowheads="1" noTextEdit="1"/>
          </p:cNvSpPr>
          <p:nvPr>
            <p:ph type="sldImg"/>
          </p:nvPr>
        </p:nvSpPr>
        <p:spPr>
          <a:ln/>
        </p:spPr>
      </p:sp>
      <p:sp>
        <p:nvSpPr>
          <p:cNvPr id="108547" name="Rectangle 3">
            <a:extLst>
              <a:ext uri="{FF2B5EF4-FFF2-40B4-BE49-F238E27FC236}">
                <a16:creationId xmlns:a16="http://schemas.microsoft.com/office/drawing/2014/main" id="{00E2BBD7-D961-C443-88B8-547DF070A347}"/>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7701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1BBCF52F-A1F2-5D4D-B167-CEA5DC60ACE2}"/>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5D15E0-F09A-514B-9B8A-B54A6099A22D}" type="slidenum">
              <a:rPr lang="en-US" altLang="en-US" sz="1200" smtClean="0"/>
              <a:pPr/>
              <a:t>14</a:t>
            </a:fld>
            <a:endParaRPr lang="en-US" altLang="en-US" sz="1200"/>
          </a:p>
        </p:txBody>
      </p:sp>
      <p:sp>
        <p:nvSpPr>
          <p:cNvPr id="110594" name="Rectangle 2">
            <a:extLst>
              <a:ext uri="{FF2B5EF4-FFF2-40B4-BE49-F238E27FC236}">
                <a16:creationId xmlns:a16="http://schemas.microsoft.com/office/drawing/2014/main" id="{1D96BADC-9575-3E41-80B2-03D6D36851AC}"/>
              </a:ext>
            </a:extLst>
          </p:cNvPr>
          <p:cNvSpPr>
            <a:spLocks noChangeArrowheads="1" noTextEdit="1"/>
          </p:cNvSpPr>
          <p:nvPr>
            <p:ph type="sldImg"/>
          </p:nvPr>
        </p:nvSpPr>
        <p:spPr>
          <a:ln/>
        </p:spPr>
      </p:sp>
      <p:sp>
        <p:nvSpPr>
          <p:cNvPr id="110595" name="Rectangle 3">
            <a:extLst>
              <a:ext uri="{FF2B5EF4-FFF2-40B4-BE49-F238E27FC236}">
                <a16:creationId xmlns:a16="http://schemas.microsoft.com/office/drawing/2014/main" id="{1581F486-63BE-1B4B-83BF-EE34B1F1E845}"/>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45734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EF83-815C-C647-9A6C-067717FD0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8E4018-3144-EC4B-AB03-0EB87A4AC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81DD86-D110-754B-B610-A0A5A25D1ECC}"/>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5" name="Footer Placeholder 4">
            <a:extLst>
              <a:ext uri="{FF2B5EF4-FFF2-40B4-BE49-F238E27FC236}">
                <a16:creationId xmlns:a16="http://schemas.microsoft.com/office/drawing/2014/main" id="{6EE610E1-6AC3-6A48-9FB7-702CE31C5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0512D-DB53-7F40-9835-503D90DD494D}"/>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405078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490B-9F47-034A-95E8-47156EA327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62D0C-DD3C-A34C-9E62-D547936DAE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4897F-2A87-ED45-8076-DB96CBC01E4D}"/>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5" name="Footer Placeholder 4">
            <a:extLst>
              <a:ext uri="{FF2B5EF4-FFF2-40B4-BE49-F238E27FC236}">
                <a16:creationId xmlns:a16="http://schemas.microsoft.com/office/drawing/2014/main" id="{CB32C1B5-C48F-D34F-AF62-E0C1DE153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46735-CE81-AD40-9E1A-39D58C84867E}"/>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345654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835F1F-2C4B-7C43-8DC7-E215A6ABF0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67839E-7661-E54E-8721-0424860B38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B32E9-0C96-604D-84EC-80DC0C04403F}"/>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5" name="Footer Placeholder 4">
            <a:extLst>
              <a:ext uri="{FF2B5EF4-FFF2-40B4-BE49-F238E27FC236}">
                <a16:creationId xmlns:a16="http://schemas.microsoft.com/office/drawing/2014/main" id="{B5609F90-5311-9D40-A5BE-CF081FCCF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B741F-D490-964D-AC88-7CBBBD45A654}"/>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266384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1364-7BCB-2846-9AE3-2E20C2BC9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6D1F-E211-DD48-AEB0-9D51F1038D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97141-7A65-2347-AAF9-B6039397214C}"/>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5" name="Footer Placeholder 4">
            <a:extLst>
              <a:ext uri="{FF2B5EF4-FFF2-40B4-BE49-F238E27FC236}">
                <a16:creationId xmlns:a16="http://schemas.microsoft.com/office/drawing/2014/main" id="{81EE6AF3-46A7-0347-94A0-8E14E5830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48A90-6C9A-0D40-9785-10CCDF31CF33}"/>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224829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2986-4ED2-C04D-96C7-A8183A6628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56790C-3C0B-E24F-A0E6-D67DA35AB5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B48E92-982A-0B4A-B95D-E1BD2BB07350}"/>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5" name="Footer Placeholder 4">
            <a:extLst>
              <a:ext uri="{FF2B5EF4-FFF2-40B4-BE49-F238E27FC236}">
                <a16:creationId xmlns:a16="http://schemas.microsoft.com/office/drawing/2014/main" id="{B13F72F1-0F6B-3D4A-98BE-C146E0336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669D1-F037-B544-B824-0DE9B8F2A20E}"/>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11516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8B15-1273-454D-8FA5-9F30ACB534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FABD6-41AF-E94C-B8FA-9AD9475B6B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91B104-F8C0-2049-B003-5370DEDE33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6B4133-ADB2-A444-AC05-F1D6E18FB1D2}"/>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6" name="Footer Placeholder 5">
            <a:extLst>
              <a:ext uri="{FF2B5EF4-FFF2-40B4-BE49-F238E27FC236}">
                <a16:creationId xmlns:a16="http://schemas.microsoft.com/office/drawing/2014/main" id="{95794469-AAA6-6942-9F30-5C7FD2E0E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06128-7002-ED45-8D00-289572A8E88F}"/>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230965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B6F0-23E4-2D4B-902B-62A1DB209D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B47DCE-BF23-5740-9613-075FE489B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9DA530-3F47-A14C-90B9-BF43F95DAD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CAA87-8952-4F47-A376-EE264E267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E014E9-3213-7D4C-A990-30E6E72DD2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6D772-CACD-B241-AEB1-36D450DF5EC1}"/>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8" name="Footer Placeholder 7">
            <a:extLst>
              <a:ext uri="{FF2B5EF4-FFF2-40B4-BE49-F238E27FC236}">
                <a16:creationId xmlns:a16="http://schemas.microsoft.com/office/drawing/2014/main" id="{34760C08-4CD6-E74B-8BEF-1B8492984F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73D21C-1FBA-6246-A43B-6360B1A0D9F5}"/>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312059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52C62-48E9-9548-874F-ABFFC1CE5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A55DDA-C28C-B146-8DBD-2144C71D4D3E}"/>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4" name="Footer Placeholder 3">
            <a:extLst>
              <a:ext uri="{FF2B5EF4-FFF2-40B4-BE49-F238E27FC236}">
                <a16:creationId xmlns:a16="http://schemas.microsoft.com/office/drawing/2014/main" id="{44C2B851-BEDF-A64D-B95C-D35C0AE67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C6ED4C-755B-004F-B1DD-559D9D4B7156}"/>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1556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0A96ED-1290-344C-931A-607A15516540}"/>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3" name="Footer Placeholder 2">
            <a:extLst>
              <a:ext uri="{FF2B5EF4-FFF2-40B4-BE49-F238E27FC236}">
                <a16:creationId xmlns:a16="http://schemas.microsoft.com/office/drawing/2014/main" id="{B799140C-D93C-BE40-B8EF-F72EB88E9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F26E76-5C97-5F4D-80E3-C9994848F818}"/>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166789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0BF5-FA90-9244-B535-1C13BBFB6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22169B-D560-AF40-BA4E-DA81244053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D78F7-3323-FE43-81D0-E4FE8AEB3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2C85CA-BE73-484A-A21A-CBB904A0D096}"/>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6" name="Footer Placeholder 5">
            <a:extLst>
              <a:ext uri="{FF2B5EF4-FFF2-40B4-BE49-F238E27FC236}">
                <a16:creationId xmlns:a16="http://schemas.microsoft.com/office/drawing/2014/main" id="{F4598899-9CEB-6948-A759-075AEFD851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1E377-9FB2-F64E-9508-B78FF125FA1D}"/>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271807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D50E-BFE9-5B4B-92CB-F6EDBADA7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E4BD73-F7F4-E24F-ACE1-D86400C36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47B500-BB8A-A449-B09F-53C45BFAA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24095B-FC19-1544-AB23-47A67411C89A}"/>
              </a:ext>
            </a:extLst>
          </p:cNvPr>
          <p:cNvSpPr>
            <a:spLocks noGrp="1"/>
          </p:cNvSpPr>
          <p:nvPr>
            <p:ph type="dt" sz="half" idx="10"/>
          </p:nvPr>
        </p:nvSpPr>
        <p:spPr/>
        <p:txBody>
          <a:bodyPr/>
          <a:lstStyle/>
          <a:p>
            <a:fld id="{92D93FF4-6245-634F-9E55-0B7D287C0EA6}" type="datetimeFigureOut">
              <a:rPr lang="en-US" smtClean="0"/>
              <a:t>3/17/19</a:t>
            </a:fld>
            <a:endParaRPr lang="en-US"/>
          </a:p>
        </p:txBody>
      </p:sp>
      <p:sp>
        <p:nvSpPr>
          <p:cNvPr id="6" name="Footer Placeholder 5">
            <a:extLst>
              <a:ext uri="{FF2B5EF4-FFF2-40B4-BE49-F238E27FC236}">
                <a16:creationId xmlns:a16="http://schemas.microsoft.com/office/drawing/2014/main" id="{3737B20D-4997-D349-A9DB-96283BB37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5526F-9E54-284C-9B7A-ADDEF188BA3C}"/>
              </a:ext>
            </a:extLst>
          </p:cNvPr>
          <p:cNvSpPr>
            <a:spLocks noGrp="1"/>
          </p:cNvSpPr>
          <p:nvPr>
            <p:ph type="sldNum" sz="quarter" idx="12"/>
          </p:nvPr>
        </p:nvSpPr>
        <p:spPr/>
        <p:txBody>
          <a:bodyPr/>
          <a:lstStyle/>
          <a:p>
            <a:fld id="{3FBB5882-6E10-4646-BFD1-0FFB4952E74C}" type="slidenum">
              <a:rPr lang="en-US" smtClean="0"/>
              <a:t>‹#›</a:t>
            </a:fld>
            <a:endParaRPr lang="en-US"/>
          </a:p>
        </p:txBody>
      </p:sp>
    </p:spTree>
    <p:extLst>
      <p:ext uri="{BB962C8B-B14F-4D97-AF65-F5344CB8AC3E}">
        <p14:creationId xmlns:p14="http://schemas.microsoft.com/office/powerpoint/2010/main" val="342614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3AA31-1354-A74C-AE89-39D2EACCD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4B1191-234B-8B4B-A360-6E07A61C2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7C466-5F91-CB4C-817F-7B2F64A19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93FF4-6245-634F-9E55-0B7D287C0EA6}" type="datetimeFigureOut">
              <a:rPr lang="en-US" smtClean="0"/>
              <a:t>3/17/19</a:t>
            </a:fld>
            <a:endParaRPr lang="en-US"/>
          </a:p>
        </p:txBody>
      </p:sp>
      <p:sp>
        <p:nvSpPr>
          <p:cNvPr id="5" name="Footer Placeholder 4">
            <a:extLst>
              <a:ext uri="{FF2B5EF4-FFF2-40B4-BE49-F238E27FC236}">
                <a16:creationId xmlns:a16="http://schemas.microsoft.com/office/drawing/2014/main" id="{10FE41C7-F149-7C42-8D7C-A8A7121EB7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C1D2FB-D07A-1946-B5C8-80DFABF45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B5882-6E10-4646-BFD1-0FFB4952E74C}" type="slidenum">
              <a:rPr lang="en-US" smtClean="0"/>
              <a:t>‹#›</a:t>
            </a:fld>
            <a:endParaRPr lang="en-US"/>
          </a:p>
        </p:txBody>
      </p:sp>
    </p:spTree>
    <p:extLst>
      <p:ext uri="{BB962C8B-B14F-4D97-AF65-F5344CB8AC3E}">
        <p14:creationId xmlns:p14="http://schemas.microsoft.com/office/powerpoint/2010/main" val="1924159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B930AFDA-25B0-3645-987C-9E944A247C2E}"/>
              </a:ext>
            </a:extLst>
          </p:cNvPr>
          <p:cNvSpPr txBox="1">
            <a:spLocks noChangeArrowheads="1"/>
          </p:cNvSpPr>
          <p:nvPr/>
        </p:nvSpPr>
        <p:spPr bwMode="auto">
          <a:xfrm>
            <a:off x="4210154" y="2184400"/>
            <a:ext cx="553074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GB" altLang="en-US" sz="2000" i="1" dirty="0" err="1">
                <a:solidFill>
                  <a:srgbClr val="FFFFFF"/>
                </a:solidFill>
                <a:latin typeface="Geneva" panose="020B0503030404040204" pitchFamily="34" charset="0"/>
              </a:rPr>
              <a:t>Agios</a:t>
            </a:r>
            <a:r>
              <a:rPr lang="en-GB" altLang="en-US" sz="2000" i="1" dirty="0">
                <a:solidFill>
                  <a:srgbClr val="FFFFFF"/>
                </a:solidFill>
                <a:latin typeface="Geneva" panose="020B0503030404040204" pitchFamily="34" charset="0"/>
              </a:rPr>
              <a:t> </a:t>
            </a:r>
            <a:r>
              <a:rPr lang="en-GB" altLang="en-US" sz="2000" i="1" dirty="0" err="1">
                <a:solidFill>
                  <a:srgbClr val="FFFFFF"/>
                </a:solidFill>
                <a:latin typeface="Geneva" panose="020B0503030404040204" pitchFamily="34" charset="0"/>
              </a:rPr>
              <a:t>Sozomenos</a:t>
            </a:r>
            <a:r>
              <a:rPr lang="en-GB" altLang="en-US" sz="2000" i="1" dirty="0">
                <a:solidFill>
                  <a:srgbClr val="FFFFFF"/>
                </a:solidFill>
                <a:latin typeface="Geneva" panose="020B0503030404040204" pitchFamily="34" charset="0"/>
              </a:rPr>
              <a:t> – </a:t>
            </a:r>
            <a:r>
              <a:rPr lang="en-GB" altLang="en-US" sz="2000" i="1" dirty="0" err="1">
                <a:solidFill>
                  <a:srgbClr val="FFFFFF"/>
                </a:solidFill>
                <a:latin typeface="Geneva" panose="020B0503030404040204" pitchFamily="34" charset="0"/>
              </a:rPr>
              <a:t>Potamia</a:t>
            </a:r>
            <a:endParaRPr lang="en-GB" altLang="en-US"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r>
              <a:rPr lang="en-GB" altLang="en-US" sz="1200" b="1" dirty="0">
                <a:latin typeface="Geneva" panose="020B0503030404040204" pitchFamily="34" charset="0"/>
              </a:rPr>
              <a:t>Susan Brind and Jim Harold</a:t>
            </a: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endParaRPr lang="en-GB" altLang="en-US" sz="1200" i="1" dirty="0">
              <a:solidFill>
                <a:srgbClr val="FFFFFF"/>
              </a:solidFill>
              <a:latin typeface="Geneva" panose="020B0503030404040204" pitchFamily="34" charset="0"/>
            </a:endParaRPr>
          </a:p>
          <a:p>
            <a:pPr algn="r">
              <a:spcBef>
                <a:spcPct val="0"/>
              </a:spcBef>
              <a:buFontTx/>
              <a:buNone/>
            </a:pPr>
            <a:r>
              <a:rPr lang="en-GB" altLang="en-US" sz="1200" b="1" i="1" dirty="0">
                <a:solidFill>
                  <a:srgbClr val="FFFFFF"/>
                </a:solidFill>
                <a:latin typeface="Geneva" panose="020B0503030404040204" pitchFamily="34" charset="0"/>
              </a:rPr>
              <a:t>24th-25th March, 2018, Timeless Encounters: ‘Place of Barley’, Cyprus</a:t>
            </a:r>
            <a:r>
              <a:rPr lang="en-GB" altLang="en-US" sz="1200" b="1" dirty="0">
                <a:solidFill>
                  <a:srgbClr val="FFFFFF"/>
                </a:solidFill>
                <a:latin typeface="Geneva" panose="020B0503030404040204" pitchFamily="34" charset="0"/>
              </a:rPr>
              <a:t>,</a:t>
            </a:r>
          </a:p>
          <a:p>
            <a:pPr algn="r">
              <a:spcBef>
                <a:spcPct val="0"/>
              </a:spcBef>
              <a:buFontTx/>
              <a:buNone/>
            </a:pPr>
            <a:endParaRPr lang="en-GB" altLang="en-US" sz="1200" b="1" dirty="0">
              <a:solidFill>
                <a:srgbClr val="FFFFFF"/>
              </a:solidFill>
              <a:latin typeface="Geneva" panose="020B0503030404040204" pitchFamily="34" charset="0"/>
            </a:endParaRPr>
          </a:p>
        </p:txBody>
      </p:sp>
    </p:spTree>
    <p:extLst>
      <p:ext uri="{BB962C8B-B14F-4D97-AF65-F5344CB8AC3E}">
        <p14:creationId xmlns:p14="http://schemas.microsoft.com/office/powerpoint/2010/main" val="150517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4">
            <a:extLst>
              <a:ext uri="{FF2B5EF4-FFF2-40B4-BE49-F238E27FC236}">
                <a16:creationId xmlns:a16="http://schemas.microsoft.com/office/drawing/2014/main" id="{11E7F269-B7F9-3445-B65E-9E0587CF1608}"/>
              </a:ext>
            </a:extLst>
          </p:cNvPr>
          <p:cNvSpPr txBox="1">
            <a:spLocks noChangeArrowheads="1"/>
          </p:cNvSpPr>
          <p:nvPr/>
        </p:nvSpPr>
        <p:spPr bwMode="auto">
          <a:xfrm>
            <a:off x="2743200" y="1905001"/>
            <a:ext cx="6858000" cy="304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400">
                <a:latin typeface="Calibri" panose="020F0502020204030204" pitchFamily="34" charset="0"/>
                <a:cs typeface="Calibri" panose="020F0502020204030204" pitchFamily="34" charset="0"/>
              </a:rPr>
              <a:t>One River – Two Walks</a:t>
            </a:r>
          </a:p>
          <a:p>
            <a:pPr algn="ctr">
              <a:spcBef>
                <a:spcPct val="0"/>
              </a:spcBef>
              <a:buFontTx/>
              <a:buNone/>
            </a:pPr>
            <a:r>
              <a:rPr lang="en-GB" altLang="en-US" sz="2400">
                <a:latin typeface="Calibri" panose="020F0502020204030204" pitchFamily="34" charset="0"/>
                <a:cs typeface="Calibri" panose="020F0502020204030204" pitchFamily="34" charset="0"/>
              </a:rPr>
              <a:t>Potamia – Kirklar</a:t>
            </a:r>
          </a:p>
          <a:p>
            <a:pPr algn="ctr">
              <a:spcBef>
                <a:spcPct val="0"/>
              </a:spcBef>
              <a:buFontTx/>
              <a:buNone/>
            </a:pPr>
            <a:r>
              <a:rPr lang="en-GB" altLang="en-US" sz="2400">
                <a:latin typeface="Calibri" panose="020F0502020204030204" pitchFamily="34" charset="0"/>
                <a:cs typeface="Calibri" panose="020F0502020204030204" pitchFamily="34" charset="0"/>
              </a:rPr>
              <a:t>2018</a:t>
            </a:r>
          </a:p>
          <a:p>
            <a:pPr algn="ctr">
              <a:spcBef>
                <a:spcPct val="0"/>
              </a:spcBef>
              <a:buFontTx/>
              <a:buNone/>
            </a:pPr>
            <a:endParaRPr lang="en-GB" altLang="en-US" sz="2400">
              <a:latin typeface="Calibri" panose="020F0502020204030204" pitchFamily="34" charset="0"/>
              <a:cs typeface="Calibri" panose="020F0502020204030204" pitchFamily="34" charset="0"/>
            </a:endParaRPr>
          </a:p>
          <a:p>
            <a:pPr algn="ctr">
              <a:spcBef>
                <a:spcPct val="0"/>
              </a:spcBef>
              <a:buFontTx/>
              <a:buNone/>
            </a:pPr>
            <a:r>
              <a:rPr lang="en-GB" altLang="en-US" sz="1200" i="1">
                <a:latin typeface="Calibri" panose="020F0502020204030204" pitchFamily="34" charset="0"/>
                <a:cs typeface="Calibri" panose="020F0502020204030204" pitchFamily="34" charset="0"/>
              </a:rPr>
              <a:t>(for Duncan and Carina and their generosity and trust in this project)</a:t>
            </a:r>
            <a:endParaRPr lang="en-GB" altLang="en-US" sz="2400">
              <a:latin typeface="Calibri" panose="020F0502020204030204" pitchFamily="34" charset="0"/>
              <a:cs typeface="Calibri" panose="020F0502020204030204" pitchFamily="34" charset="0"/>
            </a:endParaRPr>
          </a:p>
          <a:p>
            <a:pPr algn="ctr">
              <a:spcBef>
                <a:spcPct val="0"/>
              </a:spcBef>
              <a:buFontTx/>
              <a:buNone/>
            </a:pPr>
            <a:endParaRPr lang="en-GB" altLang="en-US" sz="2400">
              <a:solidFill>
                <a:srgbClr val="999999"/>
              </a:solidFill>
              <a:latin typeface="Calibri" panose="020F0502020204030204" pitchFamily="34" charset="0"/>
              <a:cs typeface="Calibri" panose="020F0502020204030204" pitchFamily="34" charset="0"/>
            </a:endParaRPr>
          </a:p>
          <a:p>
            <a:pPr algn="ctr">
              <a:spcBef>
                <a:spcPct val="0"/>
              </a:spcBef>
              <a:buFontTx/>
              <a:buNone/>
            </a:pPr>
            <a:r>
              <a:rPr lang="en-GB" altLang="en-US" sz="2400">
                <a:latin typeface="Calibri" panose="020F0502020204030204" pitchFamily="34" charset="0"/>
                <a:cs typeface="Calibri" panose="020F0502020204030204" pitchFamily="34" charset="0"/>
              </a:rPr>
              <a:t>Susan Brind &amp; Jim Harold</a:t>
            </a:r>
          </a:p>
          <a:p>
            <a:pPr>
              <a:spcBef>
                <a:spcPct val="50000"/>
              </a:spcBef>
              <a:buFontTx/>
              <a:buNone/>
            </a:pPr>
            <a:endParaRPr lang="en-US" altLang="en-US" sz="2400"/>
          </a:p>
        </p:txBody>
      </p:sp>
    </p:spTree>
    <p:extLst>
      <p:ext uri="{BB962C8B-B14F-4D97-AF65-F5344CB8AC3E}">
        <p14:creationId xmlns:p14="http://schemas.microsoft.com/office/powerpoint/2010/main" val="72520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_DSC0319_small">
            <a:extLst>
              <a:ext uri="{FF2B5EF4-FFF2-40B4-BE49-F238E27FC236}">
                <a16:creationId xmlns:a16="http://schemas.microsoft.com/office/drawing/2014/main" id="{BA6B4C92-4AD4-CF46-9C58-B1A44595C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815976"/>
            <a:ext cx="780415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96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descr="_DSC0326">
            <a:extLst>
              <a:ext uri="{FF2B5EF4-FFF2-40B4-BE49-F238E27FC236}">
                <a16:creationId xmlns:a16="http://schemas.microsoft.com/office/drawing/2014/main" id="{0F233C71-8248-AA46-B0E8-EC3D80EA9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74700"/>
            <a:ext cx="79248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99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4">
            <a:extLst>
              <a:ext uri="{FF2B5EF4-FFF2-40B4-BE49-F238E27FC236}">
                <a16:creationId xmlns:a16="http://schemas.microsoft.com/office/drawing/2014/main" id="{DF0521D0-D4F3-B449-82E0-EE8518D9E861}"/>
              </a:ext>
            </a:extLst>
          </p:cNvPr>
          <p:cNvSpPr txBox="1">
            <a:spLocks noChangeArrowheads="1"/>
          </p:cNvSpPr>
          <p:nvPr/>
        </p:nvSpPr>
        <p:spPr bwMode="auto">
          <a:xfrm>
            <a:off x="1710047" y="1116281"/>
            <a:ext cx="9025247" cy="507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dirty="0">
                <a:latin typeface="Calibri" panose="020F0502020204030204" pitchFamily="34" charset="0"/>
                <a:cs typeface="Calibri" panose="020F0502020204030204" pitchFamily="34" charset="0"/>
              </a:rPr>
              <a:t>A text work located on two windows of a house designed by </a:t>
            </a:r>
            <a:r>
              <a:rPr lang="en-GB" altLang="en-US" sz="1200" dirty="0" err="1">
                <a:latin typeface="Calibri" panose="020F0502020204030204" pitchFamily="34" charset="0"/>
                <a:cs typeface="Calibri" panose="020F0502020204030204" pitchFamily="34" charset="0"/>
              </a:rPr>
              <a:t>Yiorgos</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Hadjichristou</a:t>
            </a:r>
            <a:r>
              <a:rPr lang="en-GB" altLang="en-US" sz="1200" dirty="0">
                <a:latin typeface="Calibri" panose="020F0502020204030204" pitchFamily="34" charset="0"/>
                <a:cs typeface="Calibri" panose="020F0502020204030204" pitchFamily="34" charset="0"/>
              </a:rPr>
              <a:t>, in the village of </a:t>
            </a:r>
            <a:r>
              <a:rPr lang="en-GB" altLang="en-US" sz="1200" dirty="0" err="1">
                <a:latin typeface="Calibri" panose="020F0502020204030204" pitchFamily="34" charset="0"/>
                <a:cs typeface="Calibri" panose="020F0502020204030204" pitchFamily="34" charset="0"/>
              </a:rPr>
              <a:t>Potamia</a:t>
            </a:r>
            <a:r>
              <a:rPr lang="en-GB" altLang="en-US" sz="1200" dirty="0">
                <a:latin typeface="Calibri" panose="020F0502020204030204" pitchFamily="34" charset="0"/>
                <a:cs typeface="Calibri" panose="020F0502020204030204" pitchFamily="34" charset="0"/>
              </a:rPr>
              <a:t> and beside the </a:t>
            </a:r>
            <a:r>
              <a:rPr lang="en-GB" altLang="en-US" sz="1200" dirty="0" err="1">
                <a:latin typeface="Calibri" panose="020F0502020204030204" pitchFamily="34" charset="0"/>
                <a:cs typeface="Calibri" panose="020F0502020204030204" pitchFamily="34" charset="0"/>
              </a:rPr>
              <a:t>Gialias</a:t>
            </a:r>
            <a:r>
              <a:rPr lang="en-GB" altLang="en-US" sz="1200" dirty="0">
                <a:latin typeface="Calibri" panose="020F0502020204030204" pitchFamily="34" charset="0"/>
                <a:cs typeface="Calibri" panose="020F0502020204030204" pitchFamily="34" charset="0"/>
              </a:rPr>
              <a:t> River. (White and grey vinyl text, and the performance of a poem (20mins).)</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Our sculptural text work came about as a result of our meeting and conversation over sweet figs, peach juice and Cyprus coffee, with the two owners of this house – a beautiful modern building set in a stretch of river-side land on the outskirts of the village of </a:t>
            </a:r>
            <a:r>
              <a:rPr lang="en-GB" altLang="en-US" sz="1200" dirty="0" err="1">
                <a:latin typeface="Calibri" panose="020F0502020204030204" pitchFamily="34" charset="0"/>
                <a:cs typeface="Calibri" panose="020F0502020204030204" pitchFamily="34" charset="0"/>
              </a:rPr>
              <a:t>Potamia</a:t>
            </a:r>
            <a:r>
              <a:rPr lang="en-GB" altLang="en-US" sz="1200" dirty="0">
                <a:latin typeface="Calibri" panose="020F0502020204030204" pitchFamily="34" charset="0"/>
                <a:cs typeface="Calibri" panose="020F0502020204030204" pitchFamily="34" charset="0"/>
              </a:rPr>
              <a:t>, which is just a stone’s throw from the now deserted village of </a:t>
            </a:r>
            <a:r>
              <a:rPr lang="en-GB" altLang="en-US" sz="1200" dirty="0" err="1">
                <a:latin typeface="Calibri" panose="020F0502020204030204" pitchFamily="34" charset="0"/>
                <a:cs typeface="Calibri" panose="020F0502020204030204" pitchFamily="34" charset="0"/>
              </a:rPr>
              <a:t>Agios</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Sozomenos</a:t>
            </a:r>
            <a:r>
              <a:rPr lang="en-GB" altLang="en-US" sz="1200" dirty="0">
                <a:latin typeface="Calibri" panose="020F0502020204030204" pitchFamily="34" charset="0"/>
                <a:cs typeface="Calibri" panose="020F0502020204030204" pitchFamily="34" charset="0"/>
              </a:rPr>
              <a:t>. </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We talked about the history of </a:t>
            </a:r>
            <a:r>
              <a:rPr lang="en-GB" altLang="en-US" sz="1200" dirty="0" err="1">
                <a:latin typeface="Calibri" panose="020F0502020204030204" pitchFamily="34" charset="0"/>
                <a:cs typeface="Calibri" panose="020F0502020204030204" pitchFamily="34" charset="0"/>
              </a:rPr>
              <a:t>Agios</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Sozomenos</a:t>
            </a:r>
            <a:r>
              <a:rPr lang="en-GB" altLang="en-US" sz="1200" dirty="0">
                <a:latin typeface="Calibri" panose="020F0502020204030204" pitchFamily="34" charset="0"/>
                <a:cs typeface="Calibri" panose="020F0502020204030204" pitchFamily="34" charset="0"/>
              </a:rPr>
              <a:t>, the history of the land, its ownership at various times, of poetry, spiders and of the river which lay just outside – a </a:t>
            </a:r>
            <a:r>
              <a:rPr lang="en-GB" altLang="en-US" sz="1200" dirty="0" err="1">
                <a:latin typeface="Calibri" panose="020F0502020204030204" pitchFamily="34" charset="0"/>
                <a:cs typeface="Calibri" panose="020F0502020204030204" pitchFamily="34" charset="0"/>
              </a:rPr>
              <a:t>wâdi</a:t>
            </a:r>
            <a:r>
              <a:rPr lang="en-GB" altLang="en-US" sz="1200" dirty="0">
                <a:latin typeface="Calibri" panose="020F0502020204030204" pitchFamily="34" charset="0"/>
                <a:cs typeface="Calibri" panose="020F0502020204030204" pitchFamily="34" charset="0"/>
              </a:rPr>
              <a:t>, really, of pebbles and scrub bushes –– and its sporadic appearances after very heavy rain.</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We were struck by the house’s openness to the landscape, and by our position at its heart, in the living room and kitchen, which as we talked became a liminal realm between a north and a south. A SOUTH and a NORTH. The </a:t>
            </a:r>
            <a:r>
              <a:rPr lang="en-GB" altLang="en-US" sz="1200" dirty="0" err="1">
                <a:latin typeface="Calibri" panose="020F0502020204030204" pitchFamily="34" charset="0"/>
                <a:cs typeface="Calibri" panose="020F0502020204030204" pitchFamily="34" charset="0"/>
              </a:rPr>
              <a:t>Gialias</a:t>
            </a:r>
            <a:r>
              <a:rPr lang="en-GB" altLang="en-US" sz="1200" dirty="0">
                <a:latin typeface="Calibri" panose="020F0502020204030204" pitchFamily="34" charset="0"/>
                <a:cs typeface="Calibri" panose="020F0502020204030204" pitchFamily="34" charset="0"/>
              </a:rPr>
              <a:t>’ silent and dry riverbed resonating more and more as a line of connection running down from the </a:t>
            </a:r>
            <a:r>
              <a:rPr lang="en-GB" altLang="en-US" sz="1200" dirty="0" err="1">
                <a:latin typeface="Calibri" panose="020F0502020204030204" pitchFamily="34" charset="0"/>
                <a:cs typeface="Calibri" panose="020F0502020204030204" pitchFamily="34" charset="0"/>
              </a:rPr>
              <a:t>Makheras</a:t>
            </a:r>
            <a:r>
              <a:rPr lang="en-GB" altLang="en-US" sz="1200" dirty="0">
                <a:latin typeface="Calibri" panose="020F0502020204030204" pitchFamily="34" charset="0"/>
                <a:cs typeface="Calibri" panose="020F0502020204030204" pitchFamily="34" charset="0"/>
              </a:rPr>
              <a:t> Hills, onto the </a:t>
            </a:r>
            <a:r>
              <a:rPr lang="en-GB" altLang="en-US" sz="1200" dirty="0" err="1">
                <a:latin typeface="Calibri" panose="020F0502020204030204" pitchFamily="34" charset="0"/>
                <a:cs typeface="Calibri" panose="020F0502020204030204" pitchFamily="34" charset="0"/>
              </a:rPr>
              <a:t>Mesaoria</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Mesarya</a:t>
            </a:r>
            <a:r>
              <a:rPr lang="en-GB" altLang="en-US" sz="1200" dirty="0">
                <a:latin typeface="Calibri" panose="020F0502020204030204" pitchFamily="34" charset="0"/>
                <a:cs typeface="Calibri" panose="020F0502020204030204" pitchFamily="34" charset="0"/>
              </a:rPr>
              <a:t>) Plain and out to the sea off Famagusta.</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The work for the north and south facing window’s of Duncan and Carina’s home was adapted from a longer poem entitled, </a:t>
            </a:r>
            <a:r>
              <a:rPr lang="en-GB" altLang="en-US" sz="1200" dirty="0" err="1">
                <a:latin typeface="Calibri" panose="020F0502020204030204" pitchFamily="34" charset="0"/>
                <a:cs typeface="Calibri" panose="020F0502020204030204" pitchFamily="34" charset="0"/>
              </a:rPr>
              <a:t>Mesaoria</a:t>
            </a:r>
            <a:r>
              <a:rPr lang="en-GB" altLang="en-US" sz="1200" dirty="0">
                <a:latin typeface="Calibri" panose="020F0502020204030204" pitchFamily="34" charset="0"/>
                <a:cs typeface="Calibri" panose="020F0502020204030204" pitchFamily="34" charset="0"/>
              </a:rPr>
              <a:t> – </a:t>
            </a:r>
            <a:r>
              <a:rPr lang="en-GB" altLang="en-US" sz="1200" dirty="0" err="1">
                <a:latin typeface="Calibri" panose="020F0502020204030204" pitchFamily="34" charset="0"/>
                <a:cs typeface="Calibri" panose="020F0502020204030204" pitchFamily="34" charset="0"/>
              </a:rPr>
              <a:t>Mesarya</a:t>
            </a:r>
            <a:r>
              <a:rPr lang="en-GB" altLang="en-US" sz="1200" dirty="0">
                <a:latin typeface="Calibri" panose="020F0502020204030204" pitchFamily="34" charset="0"/>
                <a:cs typeface="Calibri" panose="020F0502020204030204" pitchFamily="34" charset="0"/>
              </a:rPr>
              <a:t>: land between mountains (2018), which attempts a reconciliation with the landscapes around </a:t>
            </a:r>
            <a:r>
              <a:rPr lang="en-GB" altLang="en-US" sz="1200" dirty="0" err="1">
                <a:latin typeface="Calibri" panose="020F0502020204030204" pitchFamily="34" charset="0"/>
                <a:cs typeface="Calibri" panose="020F0502020204030204" pitchFamily="34" charset="0"/>
              </a:rPr>
              <a:t>Agios</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Sozomenos</a:t>
            </a:r>
            <a:r>
              <a:rPr lang="en-GB" altLang="en-US" sz="1200" dirty="0">
                <a:latin typeface="Calibri" panose="020F0502020204030204" pitchFamily="34" charset="0"/>
                <a:cs typeface="Calibri" panose="020F0502020204030204" pitchFamily="34" charset="0"/>
              </a:rPr>
              <a:t> and </a:t>
            </a:r>
            <a:r>
              <a:rPr lang="en-GB" altLang="en-US" sz="1200" dirty="0" err="1">
                <a:latin typeface="Calibri" panose="020F0502020204030204" pitchFamily="34" charset="0"/>
                <a:cs typeface="Calibri" panose="020F0502020204030204" pitchFamily="34" charset="0"/>
              </a:rPr>
              <a:t>Kirklar</a:t>
            </a:r>
            <a:r>
              <a:rPr lang="en-GB" altLang="en-US" sz="1200" dirty="0">
                <a:latin typeface="Calibri" panose="020F0502020204030204" pitchFamily="34" charset="0"/>
                <a:cs typeface="Calibri" panose="020F0502020204030204" pitchFamily="34" charset="0"/>
              </a:rPr>
              <a:t> that lie just a few kilometres to the south and the north of the UN brokered de-militarised zone, which runs east to west across the </a:t>
            </a:r>
            <a:r>
              <a:rPr lang="en-GB" altLang="en-US" sz="1200" dirty="0" err="1">
                <a:latin typeface="Calibri" panose="020F0502020204030204" pitchFamily="34" charset="0"/>
                <a:cs typeface="Calibri" panose="020F0502020204030204" pitchFamily="34" charset="0"/>
              </a:rPr>
              <a:t>Mesaoria</a:t>
            </a:r>
            <a:r>
              <a:rPr lang="en-GB" altLang="en-US" sz="1200" dirty="0">
                <a:latin typeface="Calibri" panose="020F0502020204030204" pitchFamily="34" charset="0"/>
                <a:cs typeface="Calibri" panose="020F0502020204030204" pitchFamily="34" charset="0"/>
              </a:rPr>
              <a:t> Plain.</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The quality of the text changes according to the time of day and the light. During daylight hours it is never fully visible/legible in its entirety at any one time: only fragments, glimpses of meaning, and silences are evident. With twilight and darkness, however, the text may be clearly read: darkness bringing clarity to the work.</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During the reading/performance of the complete poem the audience, we too, came to occupy the room’s suggested liminality and – metaphorically speaking – the space of the buffer zone.</a:t>
            </a:r>
            <a:endParaRPr lang="en-GB" altLang="en-US" sz="2400" dirty="0">
              <a:latin typeface="Calibri" panose="020F0502020204030204" pitchFamily="34" charset="0"/>
              <a:cs typeface="Calibri" panose="020F0502020204030204" pitchFamily="34" charset="0"/>
            </a:endParaRPr>
          </a:p>
          <a:p>
            <a:pPr>
              <a:spcBef>
                <a:spcPct val="50000"/>
              </a:spcBef>
              <a:buFontTx/>
              <a:buNone/>
            </a:pPr>
            <a:endParaRPr lang="en-US" altLang="en-US" sz="2400" dirty="0"/>
          </a:p>
        </p:txBody>
      </p:sp>
    </p:spTree>
    <p:extLst>
      <p:ext uri="{BB962C8B-B14F-4D97-AF65-F5344CB8AC3E}">
        <p14:creationId xmlns:p14="http://schemas.microsoft.com/office/powerpoint/2010/main" val="121215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Potamia_2018_01">
            <a:extLst>
              <a:ext uri="{FF2B5EF4-FFF2-40B4-BE49-F238E27FC236}">
                <a16:creationId xmlns:a16="http://schemas.microsoft.com/office/drawing/2014/main" id="{D5E973B8-1158-E449-8632-B1C23A65E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89" y="815975"/>
            <a:ext cx="5203825"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6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4">
            <a:extLst>
              <a:ext uri="{FF2B5EF4-FFF2-40B4-BE49-F238E27FC236}">
                <a16:creationId xmlns:a16="http://schemas.microsoft.com/office/drawing/2014/main" id="{53CD4FA7-8EB7-1840-8611-C002B85F83F5}"/>
              </a:ext>
            </a:extLst>
          </p:cNvPr>
          <p:cNvSpPr txBox="1">
            <a:spLocks noChangeArrowheads="1"/>
          </p:cNvSpPr>
          <p:nvPr/>
        </p:nvSpPr>
        <p:spPr bwMode="auto">
          <a:xfrm>
            <a:off x="1905000" y="685801"/>
            <a:ext cx="4038600" cy="550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000" i="1">
                <a:solidFill>
                  <a:schemeClr val="bg2"/>
                </a:solidFill>
                <a:latin typeface="Baskerville Old Face" panose="02020602080505020303" pitchFamily="18" charset="77"/>
              </a:rPr>
              <a:t>Potamia</a:t>
            </a:r>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pPr lvl="2"/>
            <a:r>
              <a:rPr lang="en-GB" altLang="en-US" sz="1000">
                <a:latin typeface="Baskerville Old Face" panose="02020602080505020303" pitchFamily="18" charset="77"/>
              </a:rPr>
              <a:t>rounded stones</a:t>
            </a:r>
          </a:p>
          <a:p>
            <a:pPr lvl="2"/>
            <a:endParaRPr lang="en-GB" altLang="en-US" sz="1000">
              <a:latin typeface="Baskerville Old Face" panose="02020602080505020303" pitchFamily="18" charset="77"/>
            </a:endParaRPr>
          </a:p>
          <a:p>
            <a:pPr lvl="3"/>
            <a:r>
              <a:rPr lang="en-GB" altLang="en-US" sz="1000">
                <a:latin typeface="Baskerville Old Face" panose="02020602080505020303" pitchFamily="18" charset="77"/>
              </a:rPr>
              <a:t>tell of the water</a:t>
            </a:r>
            <a:r>
              <a:rPr lang="en-GB" altLang="en-US" sz="1000"/>
              <a:t>’</a:t>
            </a:r>
            <a:r>
              <a:rPr lang="en-GB" altLang="en-US" sz="1000">
                <a:latin typeface="Baskerville Old Face" panose="02020602080505020303" pitchFamily="18" charset="77"/>
              </a:rPr>
              <a:t>s roll and action</a:t>
            </a: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pPr lvl="4"/>
            <a:r>
              <a:rPr lang="en-GB" altLang="en-US" sz="1000">
                <a:latin typeface="Baskerville Old Face" panose="02020602080505020303" pitchFamily="18" charset="77"/>
              </a:rPr>
              <a:t>                  bushes and tussocks</a:t>
            </a:r>
          </a:p>
          <a:p>
            <a:pPr lvl="3"/>
            <a:endParaRPr lang="en-GB" altLang="en-US" sz="1000">
              <a:latin typeface="Baskerville Old Face" panose="02020602080505020303" pitchFamily="18" charset="77"/>
            </a:endParaRPr>
          </a:p>
          <a:p>
            <a:pPr lvl="4"/>
            <a:r>
              <a:rPr lang="en-GB" altLang="en-US" sz="1000">
                <a:latin typeface="Baskerville Old Face" panose="02020602080505020303" pitchFamily="18" charset="77"/>
              </a:rPr>
              <a:t>speak of its prolonged absence</a:t>
            </a: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endParaRPr lang="en-GB" altLang="en-US" sz="1000">
              <a:latin typeface="Baskerville Old Face" panose="02020602080505020303" pitchFamily="18" charset="77"/>
            </a:endParaRPr>
          </a:p>
          <a:p>
            <a:pPr lvl="2"/>
            <a:endParaRPr lang="en-GB" altLang="en-US" sz="1000">
              <a:latin typeface="Baskerville Old Face" panose="02020602080505020303" pitchFamily="18" charset="77"/>
            </a:endParaRPr>
          </a:p>
          <a:p>
            <a:pPr lvl="2"/>
            <a:r>
              <a:rPr lang="en-GB" altLang="en-US" sz="1000">
                <a:latin typeface="Baskerville Old Face" panose="02020602080505020303" pitchFamily="18" charset="77"/>
              </a:rPr>
              <a:t>no water</a:t>
            </a:r>
          </a:p>
          <a:p>
            <a:pPr lvl="4"/>
            <a:r>
              <a:rPr lang="en-GB" altLang="en-US" sz="1000">
                <a:latin typeface="Baskerville Old Face" panose="02020602080505020303" pitchFamily="18" charset="77"/>
              </a:rPr>
              <a:t>we walk</a:t>
            </a:r>
          </a:p>
          <a:p>
            <a:pPr lvl="3"/>
            <a:endParaRPr lang="en-GB" altLang="en-US" sz="1000">
              <a:latin typeface="Baskerville Old Face" panose="02020602080505020303" pitchFamily="18" charset="77"/>
            </a:endParaRPr>
          </a:p>
          <a:p>
            <a:pPr lvl="4"/>
            <a:r>
              <a:rPr lang="en-GB" altLang="en-US" sz="1000">
                <a:latin typeface="Baskerville Old Face" panose="02020602080505020303" pitchFamily="18" charset="77"/>
              </a:rPr>
              <a:t>           </a:t>
            </a:r>
            <a:r>
              <a:rPr lang="en-GB" altLang="en-US" sz="1000" i="1">
                <a:latin typeface="Baskerville Old Face" panose="02020602080505020303" pitchFamily="18" charset="77"/>
              </a:rPr>
              <a:t>flow</a:t>
            </a:r>
            <a:endParaRPr lang="en-GB" altLang="en-US" sz="1000">
              <a:latin typeface="Baskerville Old Face" panose="02020602080505020303" pitchFamily="18" charset="77"/>
            </a:endParaRPr>
          </a:p>
          <a:p>
            <a:pPr lvl="2"/>
            <a:endParaRPr lang="en-GB" altLang="en-US" sz="1000">
              <a:latin typeface="Baskerville Old Face" panose="02020602080505020303" pitchFamily="18" charset="77"/>
            </a:endParaRPr>
          </a:p>
          <a:p>
            <a:pPr lvl="4"/>
            <a:r>
              <a:rPr lang="en-GB" altLang="en-US" sz="1000">
                <a:latin typeface="Baskerville Old Face" panose="02020602080505020303" pitchFamily="18" charset="77"/>
              </a:rPr>
              <a:t>               down stream</a:t>
            </a:r>
          </a:p>
          <a:p>
            <a:pPr lvl="4"/>
            <a:endParaRPr lang="en-GB" altLang="en-US" sz="1000">
              <a:latin typeface="Baskerville Old Face" panose="02020602080505020303" pitchFamily="18" charset="77"/>
            </a:endParaRPr>
          </a:p>
          <a:p>
            <a:pPr lvl="4"/>
            <a:endParaRPr lang="en-GB" altLang="en-US" sz="1000">
              <a:latin typeface="Baskerville Old Face" panose="02020602080505020303" pitchFamily="18" charset="77"/>
            </a:endParaRPr>
          </a:p>
          <a:p>
            <a:pPr lvl="4"/>
            <a:r>
              <a:rPr lang="en-GB" altLang="en-US" sz="1000">
                <a:latin typeface="Baskerville Old Face" panose="02020602080505020303" pitchFamily="18" charset="77"/>
              </a:rPr>
              <a:t>             going north</a:t>
            </a:r>
            <a:endParaRPr lang="en-GB" altLang="en-US" sz="1000">
              <a:latin typeface="Baskerville" panose="02020502070401020303" pitchFamily="18" charset="0"/>
            </a:endParaRPr>
          </a:p>
          <a:p>
            <a:pPr>
              <a:spcBef>
                <a:spcPct val="50000"/>
              </a:spcBef>
            </a:pPr>
            <a:endParaRPr lang="en-US" altLang="en-US" sz="1000">
              <a:latin typeface="Baskerville" panose="02020502070401020303" pitchFamily="18" charset="0"/>
            </a:endParaRPr>
          </a:p>
        </p:txBody>
      </p:sp>
      <p:sp>
        <p:nvSpPr>
          <p:cNvPr id="111618" name="Text Box 5">
            <a:extLst>
              <a:ext uri="{FF2B5EF4-FFF2-40B4-BE49-F238E27FC236}">
                <a16:creationId xmlns:a16="http://schemas.microsoft.com/office/drawing/2014/main" id="{3FF5FEA1-9A3E-CD4A-8CA2-41ABE403D823}"/>
              </a:ext>
            </a:extLst>
          </p:cNvPr>
          <p:cNvSpPr txBox="1">
            <a:spLocks noChangeArrowheads="1"/>
          </p:cNvSpPr>
          <p:nvPr/>
        </p:nvSpPr>
        <p:spPr bwMode="auto">
          <a:xfrm>
            <a:off x="6096000" y="685800"/>
            <a:ext cx="4114800" cy="58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000" i="1">
                <a:solidFill>
                  <a:schemeClr val="bg2"/>
                </a:solidFill>
                <a:latin typeface="Baskerville Old Face" panose="02020602080505020303" pitchFamily="18" charset="77"/>
              </a:rPr>
              <a:t>Kirklar</a:t>
            </a:r>
            <a:endParaRPr lang="en-GB" altLang="en-US" sz="1000" i="1">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lvl="2">
              <a:spcBef>
                <a:spcPct val="0"/>
              </a:spcBef>
              <a:buFontTx/>
              <a:buNone/>
            </a:pPr>
            <a:r>
              <a:rPr lang="en-GB" altLang="en-US" sz="1000">
                <a:latin typeface="Baskerville Old Face" panose="02020602080505020303" pitchFamily="18" charset="77"/>
              </a:rPr>
              <a:t>          the land opens</a:t>
            </a:r>
          </a:p>
          <a:p>
            <a:pPr lvl="2">
              <a:spcBef>
                <a:spcPct val="0"/>
              </a:spcBef>
              <a:buFontTx/>
              <a:buNone/>
            </a:pPr>
            <a:endParaRPr lang="en-GB" altLang="en-US" sz="1000">
              <a:latin typeface="Baskerville Old Face" panose="02020602080505020303" pitchFamily="18" charset="77"/>
            </a:endParaRPr>
          </a:p>
          <a:p>
            <a:pPr lvl="2">
              <a:spcBef>
                <a:spcPct val="0"/>
              </a:spcBef>
              <a:buFontTx/>
              <a:buNone/>
            </a:pPr>
            <a:r>
              <a:rPr lang="en-GB" altLang="en-US" sz="1000">
                <a:latin typeface="Baskerville Old Face" panose="02020602080505020303" pitchFamily="18" charset="77"/>
              </a:rPr>
              <a:t>to the left</a:t>
            </a: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lvl="4">
              <a:spcBef>
                <a:spcPct val="0"/>
              </a:spcBef>
              <a:buFontTx/>
              <a:buNone/>
            </a:pPr>
            <a:r>
              <a:rPr lang="en-GB" altLang="en-US" sz="1000">
                <a:latin typeface="Baskerville Old Face" panose="02020602080505020303" pitchFamily="18" charset="77"/>
              </a:rPr>
              <a:t>a sprawling line of eucalyptus and shade</a:t>
            </a:r>
          </a:p>
          <a:p>
            <a:pPr lvl="4">
              <a:spcBef>
                <a:spcPct val="0"/>
              </a:spcBef>
              <a:buFontTx/>
              <a:buNone/>
            </a:pPr>
            <a:r>
              <a:rPr lang="en-GB" altLang="en-US" sz="1000">
                <a:latin typeface="Baskerville Old Face" panose="02020602080505020303" pitchFamily="18" charset="77"/>
              </a:rPr>
              <a:t>                    to the right</a:t>
            </a: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a:spcBef>
                <a:spcPct val="0"/>
              </a:spcBef>
              <a:buFontTx/>
              <a:buNone/>
            </a:pPr>
            <a:endParaRPr lang="en-GB" altLang="en-US" sz="1000">
              <a:latin typeface="Baskerville Old Face" panose="02020602080505020303" pitchFamily="18" charset="77"/>
            </a:endParaRPr>
          </a:p>
          <a:p>
            <a:pPr lvl="2">
              <a:spcBef>
                <a:spcPct val="0"/>
              </a:spcBef>
              <a:buFontTx/>
              <a:buNone/>
            </a:pPr>
            <a:r>
              <a:rPr lang="en-GB" altLang="en-US" sz="1000">
                <a:latin typeface="Baskerville Old Face" panose="02020602080505020303" pitchFamily="18" charset="77"/>
              </a:rPr>
              <a:t>             the river channel</a:t>
            </a:r>
          </a:p>
          <a:p>
            <a:pPr lvl="4">
              <a:spcBef>
                <a:spcPct val="0"/>
              </a:spcBef>
              <a:buFontTx/>
              <a:buNone/>
            </a:pPr>
            <a:r>
              <a:rPr lang="en-GB" altLang="en-US" sz="1000">
                <a:latin typeface="Baskerville Old Face" panose="02020602080505020303" pitchFamily="18" charset="77"/>
              </a:rPr>
              <a:t>         wide</a:t>
            </a:r>
          </a:p>
          <a:p>
            <a:pPr lvl="4">
              <a:spcBef>
                <a:spcPct val="0"/>
              </a:spcBef>
              <a:buFontTx/>
              <a:buNone/>
            </a:pPr>
            <a:r>
              <a:rPr lang="en-GB" altLang="en-US" sz="1000">
                <a:latin typeface="Baskerville Old Face" panose="02020602080505020303" pitchFamily="18" charset="77"/>
              </a:rPr>
              <a:t>freer of undergrowth on this stretch</a:t>
            </a:r>
          </a:p>
          <a:p>
            <a:pPr lvl="4">
              <a:spcBef>
                <a:spcPct val="0"/>
              </a:spcBef>
              <a:buFontTx/>
              <a:buNone/>
            </a:pPr>
            <a:endParaRPr lang="en-GB" altLang="en-US" sz="1000">
              <a:latin typeface="Baskerville Old Face" panose="02020602080505020303" pitchFamily="18" charset="77"/>
            </a:endParaRPr>
          </a:p>
          <a:p>
            <a:pPr lvl="4">
              <a:spcBef>
                <a:spcPct val="0"/>
              </a:spcBef>
              <a:buFontTx/>
              <a:buNone/>
            </a:pPr>
            <a:r>
              <a:rPr lang="en-GB" altLang="en-US" sz="1000">
                <a:latin typeface="Baskerville Old Face" panose="02020602080505020303" pitchFamily="18" charset="77"/>
              </a:rPr>
              <a:t>                              easier to navigate</a:t>
            </a:r>
          </a:p>
          <a:p>
            <a:pPr>
              <a:spcBef>
                <a:spcPct val="0"/>
              </a:spcBef>
              <a:buFontTx/>
              <a:buNone/>
            </a:pPr>
            <a:endParaRPr lang="en-GB" altLang="en-US" sz="1000" i="1">
              <a:latin typeface="Baskerville Old Face" panose="02020602080505020303" pitchFamily="18" charset="77"/>
            </a:endParaRPr>
          </a:p>
          <a:p>
            <a:pPr>
              <a:spcBef>
                <a:spcPct val="0"/>
              </a:spcBef>
              <a:buFontTx/>
              <a:buNone/>
            </a:pPr>
            <a:endParaRPr lang="en-GB" altLang="en-US" sz="1000" i="1">
              <a:latin typeface="Baskerville Old Face" panose="02020602080505020303" pitchFamily="18" charset="77"/>
            </a:endParaRPr>
          </a:p>
          <a:p>
            <a:pPr>
              <a:spcBef>
                <a:spcPct val="0"/>
              </a:spcBef>
              <a:buFontTx/>
              <a:buNone/>
            </a:pPr>
            <a:endParaRPr lang="en-GB" altLang="en-US" sz="1000" i="1">
              <a:latin typeface="Baskerville Old Face" panose="02020602080505020303" pitchFamily="18" charset="77"/>
            </a:endParaRPr>
          </a:p>
          <a:p>
            <a:pPr lvl="2">
              <a:spcBef>
                <a:spcPct val="0"/>
              </a:spcBef>
              <a:buFontTx/>
              <a:buNone/>
            </a:pPr>
            <a:r>
              <a:rPr lang="en-GB" altLang="en-US" sz="1000">
                <a:latin typeface="Baskerville Old Face" panose="02020602080505020303" pitchFamily="18" charset="77"/>
              </a:rPr>
              <a:t>          no water</a:t>
            </a:r>
          </a:p>
          <a:p>
            <a:pPr lvl="4">
              <a:spcBef>
                <a:spcPct val="0"/>
              </a:spcBef>
              <a:buFontTx/>
              <a:buNone/>
            </a:pPr>
            <a:r>
              <a:rPr lang="en-GB" altLang="en-US" sz="1000">
                <a:latin typeface="Baskerville Old Face" panose="02020602080505020303" pitchFamily="18" charset="77"/>
              </a:rPr>
              <a:t>     we walk</a:t>
            </a:r>
          </a:p>
          <a:p>
            <a:pPr lvl="4">
              <a:spcBef>
                <a:spcPct val="0"/>
              </a:spcBef>
              <a:buFontTx/>
              <a:buNone/>
            </a:pPr>
            <a:endParaRPr lang="en-GB" altLang="en-US" sz="1000">
              <a:latin typeface="Baskerville Old Face" panose="02020602080505020303" pitchFamily="18" charset="77"/>
            </a:endParaRPr>
          </a:p>
          <a:p>
            <a:pPr lvl="4">
              <a:spcBef>
                <a:spcPct val="0"/>
              </a:spcBef>
              <a:buFontTx/>
              <a:buNone/>
            </a:pPr>
            <a:r>
              <a:rPr lang="en-GB" altLang="en-US" sz="1000" i="1">
                <a:latin typeface="Baskerville Old Face" panose="02020602080505020303" pitchFamily="18" charset="77"/>
              </a:rPr>
              <a:t>            against an imaginary current</a:t>
            </a:r>
          </a:p>
          <a:p>
            <a:pPr lvl="4">
              <a:spcBef>
                <a:spcPct val="0"/>
              </a:spcBef>
              <a:buFontTx/>
              <a:buNone/>
            </a:pPr>
            <a:endParaRPr lang="en-GB" altLang="en-US" sz="1000">
              <a:latin typeface="Baskerville Old Face" panose="02020602080505020303" pitchFamily="18" charset="77"/>
            </a:endParaRPr>
          </a:p>
          <a:p>
            <a:pPr lvl="4">
              <a:spcBef>
                <a:spcPct val="0"/>
              </a:spcBef>
              <a:buFontTx/>
              <a:buNone/>
            </a:pPr>
            <a:r>
              <a:rPr lang="en-GB" altLang="en-US" sz="1000">
                <a:latin typeface="Baskerville Old Face" panose="02020602080505020303" pitchFamily="18" charset="77"/>
              </a:rPr>
              <a:t>                  up stream</a:t>
            </a:r>
          </a:p>
          <a:p>
            <a:pPr lvl="4">
              <a:spcBef>
                <a:spcPct val="0"/>
              </a:spcBef>
              <a:buFontTx/>
              <a:buNone/>
            </a:pPr>
            <a:endParaRPr lang="en-GB" altLang="en-US" sz="1000">
              <a:latin typeface="Baskerville Old Face" panose="02020602080505020303" pitchFamily="18" charset="77"/>
            </a:endParaRPr>
          </a:p>
          <a:p>
            <a:pPr lvl="4">
              <a:spcBef>
                <a:spcPct val="0"/>
              </a:spcBef>
              <a:buFontTx/>
              <a:buNone/>
            </a:pPr>
            <a:endParaRPr lang="en-GB" altLang="en-US" sz="1000">
              <a:latin typeface="Baskerville Old Face" panose="02020602080505020303" pitchFamily="18" charset="77"/>
            </a:endParaRPr>
          </a:p>
          <a:p>
            <a:pPr lvl="4">
              <a:spcBef>
                <a:spcPct val="0"/>
              </a:spcBef>
              <a:buFontTx/>
              <a:buNone/>
            </a:pPr>
            <a:r>
              <a:rPr lang="en-GB" altLang="en-US" sz="1000">
                <a:latin typeface="Baskerville Old Face" panose="02020602080505020303" pitchFamily="18" charset="77"/>
              </a:rPr>
              <a:t>           returning south</a:t>
            </a:r>
            <a:endParaRPr lang="en-GB" altLang="en-US" sz="2400">
              <a:latin typeface="Baskerville" panose="02020502070401020303" pitchFamily="18" charset="0"/>
            </a:endParaRPr>
          </a:p>
          <a:p>
            <a:pPr>
              <a:spcBef>
                <a:spcPct val="50000"/>
              </a:spcBef>
              <a:buFontTx/>
              <a:buNone/>
            </a:pPr>
            <a:endParaRPr lang="en-US" altLang="en-US" sz="2400"/>
          </a:p>
        </p:txBody>
      </p:sp>
    </p:spTree>
    <p:extLst>
      <p:ext uri="{BB962C8B-B14F-4D97-AF65-F5344CB8AC3E}">
        <p14:creationId xmlns:p14="http://schemas.microsoft.com/office/powerpoint/2010/main" val="119353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P1030110">
            <a:extLst>
              <a:ext uri="{FF2B5EF4-FFF2-40B4-BE49-F238E27FC236}">
                <a16:creationId xmlns:a16="http://schemas.microsoft.com/office/drawing/2014/main" id="{0421F5EC-C902-2947-9086-13DD32A19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698501"/>
            <a:ext cx="7800975"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160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P1030111">
            <a:extLst>
              <a:ext uri="{FF2B5EF4-FFF2-40B4-BE49-F238E27FC236}">
                <a16:creationId xmlns:a16="http://schemas.microsoft.com/office/drawing/2014/main" id="{D2731332-36E2-AC43-846D-8E6335B1D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1233489"/>
            <a:ext cx="78009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46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3">
            <a:extLst>
              <a:ext uri="{FF2B5EF4-FFF2-40B4-BE49-F238E27FC236}">
                <a16:creationId xmlns:a16="http://schemas.microsoft.com/office/drawing/2014/main" id="{3824DCA3-B1DB-BD4A-95AE-A0FA9407C18F}"/>
              </a:ext>
            </a:extLst>
          </p:cNvPr>
          <p:cNvSpPr txBox="1">
            <a:spLocks noChangeArrowheads="1"/>
          </p:cNvSpPr>
          <p:nvPr/>
        </p:nvSpPr>
        <p:spPr bwMode="auto">
          <a:xfrm>
            <a:off x="2057400" y="6477001"/>
            <a:ext cx="54102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latin typeface="Times New Roman" panose="02020603050405020304" pitchFamily="18" charset="0"/>
              </a:rPr>
              <a:t>Opening, Reading and Discussion. 25</a:t>
            </a:r>
            <a:r>
              <a:rPr lang="en-GB" altLang="en-US" sz="1200" baseline="30000">
                <a:latin typeface="Times New Roman" panose="02020603050405020304" pitchFamily="18" charset="0"/>
              </a:rPr>
              <a:t>th</a:t>
            </a:r>
            <a:r>
              <a:rPr lang="en-GB" altLang="en-US" sz="1200">
                <a:latin typeface="Times New Roman" panose="02020603050405020304" pitchFamily="18" charset="0"/>
              </a:rPr>
              <a:t> March 2018. (Photograph: Linda Lien.)</a:t>
            </a:r>
            <a:endParaRPr lang="en-GB" altLang="en-US" sz="2400">
              <a:latin typeface="Times New Roman" panose="02020603050405020304" pitchFamily="18" charset="0"/>
            </a:endParaRPr>
          </a:p>
          <a:p>
            <a:pPr>
              <a:spcBef>
                <a:spcPct val="0"/>
              </a:spcBef>
              <a:buFontTx/>
              <a:buNone/>
            </a:pPr>
            <a:endParaRPr lang="en-US" altLang="en-US" sz="2400"/>
          </a:p>
        </p:txBody>
      </p:sp>
      <p:pic>
        <p:nvPicPr>
          <p:cNvPr id="117762" name="Picture 4" descr="Reading Potamia_Sue and Jim">
            <a:extLst>
              <a:ext uri="{FF2B5EF4-FFF2-40B4-BE49-F238E27FC236}">
                <a16:creationId xmlns:a16="http://schemas.microsoft.com/office/drawing/2014/main" id="{9250E29D-9F79-A74C-9875-BCFA027AC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1435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97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P1030108">
            <a:extLst>
              <a:ext uri="{FF2B5EF4-FFF2-40B4-BE49-F238E27FC236}">
                <a16:creationId xmlns:a16="http://schemas.microsoft.com/office/drawing/2014/main" id="{C3DD02BD-4DBC-8745-AA9C-89C3A301F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501651"/>
            <a:ext cx="7800975"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03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Ayios Sozomenos-1">
            <a:extLst>
              <a:ext uri="{FF2B5EF4-FFF2-40B4-BE49-F238E27FC236}">
                <a16:creationId xmlns:a16="http://schemas.microsoft.com/office/drawing/2014/main" id="{A40A533F-4A49-3E4B-A683-5E0361727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898525"/>
            <a:ext cx="8999537"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50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descr="Sue and Jim Reading_Potamia">
            <a:extLst>
              <a:ext uri="{FF2B5EF4-FFF2-40B4-BE49-F238E27FC236}">
                <a16:creationId xmlns:a16="http://schemas.microsoft.com/office/drawing/2014/main" id="{343F982A-BFC3-684D-9CA9-D74FFC393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143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63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5">
            <a:extLst>
              <a:ext uri="{FF2B5EF4-FFF2-40B4-BE49-F238E27FC236}">
                <a16:creationId xmlns:a16="http://schemas.microsoft.com/office/drawing/2014/main" id="{686FDE80-EB59-AB4D-AAFD-848C6EA1E96C}"/>
              </a:ext>
            </a:extLst>
          </p:cNvPr>
          <p:cNvSpPr txBox="1">
            <a:spLocks noChangeArrowheads="1"/>
          </p:cNvSpPr>
          <p:nvPr/>
        </p:nvSpPr>
        <p:spPr bwMode="auto">
          <a:xfrm>
            <a:off x="2895600" y="1752601"/>
            <a:ext cx="6477000" cy="24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400" dirty="0">
                <a:solidFill>
                  <a:srgbClr val="C81826"/>
                </a:solidFill>
                <a:latin typeface="Calibri" panose="020F0502020204030204" pitchFamily="34" charset="0"/>
                <a:cs typeface="Calibri" panose="020F0502020204030204" pitchFamily="34" charset="0"/>
              </a:rPr>
              <a:t>Woodlands, Charcoal and Copper</a:t>
            </a:r>
            <a:endParaRPr lang="en-GB" altLang="en-US" sz="2400" dirty="0">
              <a:solidFill>
                <a:srgbClr val="999999"/>
              </a:solidFill>
              <a:latin typeface="Calibri" panose="020F0502020204030204" pitchFamily="34" charset="0"/>
              <a:cs typeface="Calibri" panose="020F0502020204030204" pitchFamily="34" charset="0"/>
            </a:endParaRPr>
          </a:p>
          <a:p>
            <a:pPr algn="ctr">
              <a:spcBef>
                <a:spcPct val="0"/>
              </a:spcBef>
              <a:buFontTx/>
              <a:buNone/>
            </a:pPr>
            <a:r>
              <a:rPr lang="en-GB" altLang="en-US" sz="2400" dirty="0" err="1">
                <a:solidFill>
                  <a:srgbClr val="999999"/>
                </a:solidFill>
                <a:latin typeface="Calibri" panose="020F0502020204030204" pitchFamily="34" charset="0"/>
                <a:cs typeface="Calibri" panose="020F0502020204030204" pitchFamily="34" charset="0"/>
              </a:rPr>
              <a:t>Agios</a:t>
            </a:r>
            <a:r>
              <a:rPr lang="en-GB" altLang="en-US" sz="2400" dirty="0">
                <a:solidFill>
                  <a:srgbClr val="999999"/>
                </a:solidFill>
                <a:latin typeface="Calibri" panose="020F0502020204030204" pitchFamily="34" charset="0"/>
                <a:cs typeface="Calibri" panose="020F0502020204030204" pitchFamily="34" charset="0"/>
              </a:rPr>
              <a:t> </a:t>
            </a:r>
            <a:r>
              <a:rPr lang="en-GB" altLang="en-US" sz="2400" dirty="0" err="1">
                <a:solidFill>
                  <a:srgbClr val="999999"/>
                </a:solidFill>
                <a:latin typeface="Calibri" panose="020F0502020204030204" pitchFamily="34" charset="0"/>
                <a:cs typeface="Calibri" panose="020F0502020204030204" pitchFamily="34" charset="0"/>
              </a:rPr>
              <a:t>Sozomenos</a:t>
            </a:r>
            <a:endParaRPr lang="en-GB" altLang="en-US" sz="2400" dirty="0">
              <a:solidFill>
                <a:srgbClr val="999999"/>
              </a:solidFill>
              <a:latin typeface="Calibri" panose="020F0502020204030204" pitchFamily="34" charset="0"/>
              <a:cs typeface="Calibri" panose="020F0502020204030204" pitchFamily="34" charset="0"/>
            </a:endParaRPr>
          </a:p>
          <a:p>
            <a:pPr algn="ctr">
              <a:spcBef>
                <a:spcPct val="0"/>
              </a:spcBef>
              <a:buFontTx/>
              <a:buNone/>
            </a:pPr>
            <a:r>
              <a:rPr lang="en-GB" altLang="en-US" sz="2400" dirty="0">
                <a:solidFill>
                  <a:srgbClr val="999999"/>
                </a:solidFill>
                <a:latin typeface="Calibri" panose="020F0502020204030204" pitchFamily="34" charset="0"/>
                <a:cs typeface="Calibri" panose="020F0502020204030204" pitchFamily="34" charset="0"/>
              </a:rPr>
              <a:t>2018</a:t>
            </a:r>
          </a:p>
          <a:p>
            <a:pPr algn="ctr">
              <a:spcBef>
                <a:spcPct val="0"/>
              </a:spcBef>
              <a:buFontTx/>
              <a:buNone/>
            </a:pPr>
            <a:endParaRPr lang="en-GB" altLang="en-US" sz="2400" dirty="0">
              <a:solidFill>
                <a:srgbClr val="999999"/>
              </a:solidFill>
              <a:latin typeface="Calibri" panose="020F0502020204030204" pitchFamily="34" charset="0"/>
              <a:cs typeface="Calibri" panose="020F0502020204030204" pitchFamily="34" charset="0"/>
            </a:endParaRPr>
          </a:p>
          <a:p>
            <a:pPr algn="ctr">
              <a:spcBef>
                <a:spcPct val="0"/>
              </a:spcBef>
              <a:buFontTx/>
              <a:buNone/>
            </a:pPr>
            <a:r>
              <a:rPr lang="en-GB" altLang="en-US" sz="2400" dirty="0">
                <a:latin typeface="Calibri" panose="020F0502020204030204" pitchFamily="34" charset="0"/>
                <a:cs typeface="Calibri" panose="020F0502020204030204" pitchFamily="34" charset="0"/>
              </a:rPr>
              <a:t>Susan Brind &amp; Jim Harold</a:t>
            </a:r>
          </a:p>
          <a:p>
            <a:pPr>
              <a:spcBef>
                <a:spcPct val="50000"/>
              </a:spcBef>
              <a:buFontTx/>
              <a:buNone/>
            </a:pPr>
            <a:endParaRPr lang="en-US" altLang="en-US" sz="2400" dirty="0"/>
          </a:p>
        </p:txBody>
      </p:sp>
    </p:spTree>
    <p:extLst>
      <p:ext uri="{BB962C8B-B14F-4D97-AF65-F5344CB8AC3E}">
        <p14:creationId xmlns:p14="http://schemas.microsoft.com/office/powerpoint/2010/main" val="155683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School_Agios Sozomenos_2016">
            <a:extLst>
              <a:ext uri="{FF2B5EF4-FFF2-40B4-BE49-F238E27FC236}">
                <a16:creationId xmlns:a16="http://schemas.microsoft.com/office/drawing/2014/main" id="{FFE4B332-4949-C241-B4AE-0B73FCF7D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20714"/>
            <a:ext cx="83820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467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descr="Agios Sozomenos_2018_01">
            <a:extLst>
              <a:ext uri="{FF2B5EF4-FFF2-40B4-BE49-F238E27FC236}">
                <a16:creationId xmlns:a16="http://schemas.microsoft.com/office/drawing/2014/main" id="{CDC1E9E5-FFB9-C84F-918E-27F1E81F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815975"/>
            <a:ext cx="7800975"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133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P1030106">
            <a:extLst>
              <a:ext uri="{FF2B5EF4-FFF2-40B4-BE49-F238E27FC236}">
                <a16:creationId xmlns:a16="http://schemas.microsoft.com/office/drawing/2014/main" id="{B30BECB5-1CF6-D444-A9DC-8106C8DE2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501651"/>
            <a:ext cx="7800975"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940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descr="Agios Sozomenos_TEXT WORKS_large_2018 (dragged)">
            <a:extLst>
              <a:ext uri="{FF2B5EF4-FFF2-40B4-BE49-F238E27FC236}">
                <a16:creationId xmlns:a16="http://schemas.microsoft.com/office/drawing/2014/main" id="{D59FDFC0-5600-3A4B-8819-F03A1A07E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81534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28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Agios Sozomenos_TEXT WORKS_large_2018 (dragged)">
            <a:extLst>
              <a:ext uri="{FF2B5EF4-FFF2-40B4-BE49-F238E27FC236}">
                <a16:creationId xmlns:a16="http://schemas.microsoft.com/office/drawing/2014/main" id="{95C70AFB-7292-6648-9126-B946B32D9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09600"/>
            <a:ext cx="80772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336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Agios Sozomenos_TEXT WORKS_large_2018 (dragged)">
            <a:extLst>
              <a:ext uri="{FF2B5EF4-FFF2-40B4-BE49-F238E27FC236}">
                <a16:creationId xmlns:a16="http://schemas.microsoft.com/office/drawing/2014/main" id="{84A6D167-E76C-9547-9969-28A7F1194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8001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19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4">
            <a:extLst>
              <a:ext uri="{FF2B5EF4-FFF2-40B4-BE49-F238E27FC236}">
                <a16:creationId xmlns:a16="http://schemas.microsoft.com/office/drawing/2014/main" id="{E104262B-26A5-FC45-9FE9-4290EA611E8A}"/>
              </a:ext>
            </a:extLst>
          </p:cNvPr>
          <p:cNvSpPr txBox="1">
            <a:spLocks noChangeArrowheads="1"/>
          </p:cNvSpPr>
          <p:nvPr/>
        </p:nvSpPr>
        <p:spPr bwMode="auto">
          <a:xfrm>
            <a:off x="2045525" y="550224"/>
            <a:ext cx="8001000" cy="600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dirty="0">
                <a:latin typeface="Calibri" panose="020F0502020204030204" pitchFamily="34" charset="0"/>
                <a:cs typeface="Calibri" panose="020F0502020204030204" pitchFamily="34" charset="0"/>
              </a:rPr>
              <a:t>We were inspired to go to </a:t>
            </a:r>
            <a:r>
              <a:rPr lang="en-GB" altLang="en-US" sz="1200" dirty="0" err="1">
                <a:latin typeface="Calibri" panose="020F0502020204030204" pitchFamily="34" charset="0"/>
                <a:cs typeface="Calibri" panose="020F0502020204030204" pitchFamily="34" charset="0"/>
              </a:rPr>
              <a:t>Agios</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Sozomenos</a:t>
            </a:r>
            <a:r>
              <a:rPr lang="en-GB" altLang="en-US" sz="1200" dirty="0">
                <a:latin typeface="Calibri" panose="020F0502020204030204" pitchFamily="34" charset="0"/>
                <a:cs typeface="Calibri" panose="020F0502020204030204" pitchFamily="34" charset="0"/>
              </a:rPr>
              <a:t> as a result of working with students of Architecture at the University of Nicosia who had researched the village. Over the space of a year or so, we made two visits to the place to try to understand the site and its relatively recent history. It is such an atmospheric place. We tried to imagine how it must have been to live there, and how long it had been settled. Discovering more of its longer history, as a place and as a landscape, we came to know that it (and the whole plain) had once been covered by dense forest, that the trees had been felled for ship building and for charcoal necessary to the process of smelting copper, found in the earth: the landscape becoming collateral.</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lvl="2">
              <a:spcBef>
                <a:spcPct val="0"/>
              </a:spcBef>
              <a:buFontTx/>
              <a:buNone/>
            </a:pPr>
            <a:r>
              <a:rPr lang="en-GB" altLang="en-US" sz="1200" i="1" dirty="0">
                <a:latin typeface="Calibri" panose="020F0502020204030204" pitchFamily="34" charset="0"/>
                <a:cs typeface="Calibri" panose="020F0502020204030204" pitchFamily="34" charset="0"/>
              </a:rPr>
              <a:t>‘[The] Island thickly overgrown by forests </a:t>
            </a:r>
            <a:r>
              <a:rPr lang="en-GB" altLang="en-US" sz="1200" dirty="0">
                <a:latin typeface="Calibri" panose="020F0502020204030204" pitchFamily="34" charset="0"/>
                <a:cs typeface="Calibri" panose="020F0502020204030204" pitchFamily="34" charset="0"/>
              </a:rPr>
              <a:t>[...]</a:t>
            </a:r>
            <a:r>
              <a:rPr lang="en-GB" altLang="en-US" sz="1200" i="1" dirty="0">
                <a:latin typeface="Calibri" panose="020F0502020204030204" pitchFamily="34" charset="0"/>
                <a:cs typeface="Calibri" panose="020F0502020204030204" pitchFamily="34" charset="0"/>
              </a:rPr>
              <a:t>’</a:t>
            </a:r>
          </a:p>
          <a:p>
            <a:pPr lvl="2">
              <a:spcBef>
                <a:spcPct val="0"/>
              </a:spcBef>
              <a:buFontTx/>
              <a:buNone/>
            </a:pPr>
            <a:endParaRPr lang="en-GB" altLang="en-US" sz="1200" i="1" dirty="0">
              <a:latin typeface="Calibri" panose="020F0502020204030204" pitchFamily="34" charset="0"/>
              <a:cs typeface="Calibri" panose="020F0502020204030204" pitchFamily="34" charset="0"/>
            </a:endParaRPr>
          </a:p>
          <a:p>
            <a:pPr lvl="2">
              <a:spcBef>
                <a:spcPct val="0"/>
              </a:spcBef>
              <a:buFontTx/>
              <a:buNone/>
            </a:pPr>
            <a:r>
              <a:rPr lang="en-GB" altLang="en-US" sz="1200" i="1" dirty="0">
                <a:latin typeface="Calibri" panose="020F0502020204030204" pitchFamily="34" charset="0"/>
                <a:cs typeface="Calibri" panose="020F0502020204030204" pitchFamily="34" charset="0"/>
              </a:rPr>
              <a:t>‘In the old times there were forests on the plains, and these were so many that covered the whole plain to the point where it was impossible to cultivate </a:t>
            </a:r>
            <a:r>
              <a:rPr lang="en-GB" altLang="en-US" sz="1200" dirty="0">
                <a:latin typeface="Calibri" panose="020F0502020204030204" pitchFamily="34" charset="0"/>
                <a:cs typeface="Calibri" panose="020F0502020204030204" pitchFamily="34" charset="0"/>
              </a:rPr>
              <a:t>[...]</a:t>
            </a:r>
            <a:r>
              <a:rPr lang="en-GB" altLang="en-US" sz="1200" i="1" dirty="0">
                <a:latin typeface="Calibri" panose="020F0502020204030204" pitchFamily="34" charset="0"/>
                <a:cs typeface="Calibri" panose="020F0502020204030204" pitchFamily="34" charset="0"/>
              </a:rPr>
              <a:t> people would cut down the trees for the smelting of copper and silver, while the building of the fleets had begun.’ </a:t>
            </a:r>
            <a:r>
              <a:rPr lang="en-GB" altLang="en-US" sz="1200" dirty="0">
                <a:latin typeface="Calibri" panose="020F0502020204030204" pitchFamily="34" charset="0"/>
                <a:cs typeface="Calibri" panose="020F0502020204030204" pitchFamily="34" charset="0"/>
              </a:rPr>
              <a:t>Both quotes from: Eratosthenes of Cyrene (3</a:t>
            </a:r>
            <a:r>
              <a:rPr lang="en-GB" altLang="en-US" sz="1200" baseline="30000" dirty="0">
                <a:latin typeface="Calibri" panose="020F0502020204030204" pitchFamily="34" charset="0"/>
                <a:cs typeface="Calibri" panose="020F0502020204030204" pitchFamily="34" charset="0"/>
              </a:rPr>
              <a:t>rd</a:t>
            </a:r>
            <a:r>
              <a:rPr lang="en-GB" altLang="en-US" sz="1200" dirty="0">
                <a:latin typeface="Calibri" panose="020F0502020204030204" pitchFamily="34" charset="0"/>
                <a:cs typeface="Calibri" panose="020F0502020204030204" pitchFamily="34" charset="0"/>
              </a:rPr>
              <a:t> C. BCE).</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Three large prints (each 105 x 150 cm) – comprising fields of colour, lines of text, and folded for travel – were laid upon the land, on a knoll occupied by the ruins of the village’s Turkish school, just to the north of what remains of the centre of the village. Situated in this way the works metaphorically bleed into the landscape and out across the plain, which was covered, at the time, by fields of ripening barley. (On previous visits the harvest had been completed and the area took on a desert-like appearance.) </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GB" altLang="en-US" sz="1200" dirty="0">
                <a:latin typeface="Calibri" panose="020F0502020204030204" pitchFamily="34" charset="0"/>
                <a:cs typeface="Calibri" panose="020F0502020204030204" pitchFamily="34" charset="0"/>
              </a:rPr>
              <a:t>The prints of rich dark green, dark grey and deep brick red, were intended to echo the appearance both of maps and prayer mats – related but not fixed by cartography and slipping towards an imaginary reading of the place. They were held in place, and against the day’s wind, by stones taken from the ruins of the Turkish School, which littered the ground.</a:t>
            </a:r>
          </a:p>
          <a:p>
            <a:pPr>
              <a:spcBef>
                <a:spcPct val="0"/>
              </a:spcBef>
              <a:buFontTx/>
              <a:buNone/>
            </a:pPr>
            <a:endParaRPr lang="en-GB" altLang="en-US" sz="1200" dirty="0">
              <a:latin typeface="Times New Roman" panose="02020603050405020304" pitchFamily="18" charset="0"/>
            </a:endParaRPr>
          </a:p>
          <a:p>
            <a:pPr>
              <a:spcBef>
                <a:spcPct val="0"/>
              </a:spcBef>
              <a:buFontTx/>
              <a:buNone/>
            </a:pPr>
            <a:r>
              <a:rPr lang="en-GB" altLang="en-US" sz="1200" dirty="0">
                <a:latin typeface="Times New Roman" panose="02020603050405020304" pitchFamily="18" charset="0"/>
              </a:rPr>
              <a:t>DARK GREEN </a:t>
            </a:r>
            <a:r>
              <a:rPr lang="en-GB" altLang="en-US" sz="1200" dirty="0"/>
              <a:t>–</a:t>
            </a:r>
            <a:r>
              <a:rPr lang="en-GB" altLang="en-US" sz="1200" dirty="0">
                <a:latin typeface="Times New Roman" panose="02020603050405020304" pitchFamily="18" charset="0"/>
              </a:rPr>
              <a:t> dark grey text</a:t>
            </a:r>
          </a:p>
          <a:p>
            <a:pPr lvl="2">
              <a:spcBef>
                <a:spcPct val="0"/>
              </a:spcBef>
              <a:buFontTx/>
              <a:buNone/>
            </a:pPr>
            <a:r>
              <a:rPr lang="en-GB" altLang="en-US" sz="1200" i="1" dirty="0">
                <a:latin typeface="Times New Roman" panose="02020603050405020304" pitchFamily="18" charset="0"/>
              </a:rPr>
              <a:t>	Overgrown Forest		Burning Land		Place of Barley</a:t>
            </a:r>
          </a:p>
          <a:p>
            <a:pPr lvl="2">
              <a:spcBef>
                <a:spcPct val="0"/>
              </a:spcBef>
              <a:buFontTx/>
              <a:buNone/>
            </a:pPr>
            <a:endParaRPr lang="en-GB" altLang="en-US" sz="1200" i="1" dirty="0">
              <a:latin typeface="Times New Roman" panose="02020603050405020304" pitchFamily="18" charset="0"/>
            </a:endParaRPr>
          </a:p>
          <a:p>
            <a:pPr>
              <a:spcBef>
                <a:spcPct val="0"/>
              </a:spcBef>
              <a:buFontTx/>
              <a:buNone/>
            </a:pPr>
            <a:r>
              <a:rPr lang="en-GB" altLang="en-US" sz="1200" dirty="0">
                <a:latin typeface="Times New Roman" panose="02020603050405020304" pitchFamily="18" charset="0"/>
              </a:rPr>
              <a:t>DARK GREY </a:t>
            </a:r>
            <a:r>
              <a:rPr lang="en-GB" altLang="en-US" sz="1200" dirty="0"/>
              <a:t>–</a:t>
            </a:r>
            <a:r>
              <a:rPr lang="en-GB" altLang="en-US" sz="1200" dirty="0">
                <a:latin typeface="Times New Roman" panose="02020603050405020304" pitchFamily="18" charset="0"/>
              </a:rPr>
              <a:t> brick red text</a:t>
            </a:r>
          </a:p>
          <a:p>
            <a:pPr lvl="2">
              <a:spcBef>
                <a:spcPct val="0"/>
              </a:spcBef>
              <a:buFontTx/>
              <a:buNone/>
            </a:pPr>
            <a:r>
              <a:rPr lang="en-GB" altLang="en-US" sz="1200" i="1" dirty="0">
                <a:latin typeface="Times New Roman" panose="02020603050405020304" pitchFamily="18" charset="0"/>
              </a:rPr>
              <a:t>	Partial Eclipse		Blood-red Moon	Partial Shadows</a:t>
            </a:r>
          </a:p>
          <a:p>
            <a:pPr lvl="2">
              <a:spcBef>
                <a:spcPct val="0"/>
              </a:spcBef>
              <a:buFontTx/>
              <a:buNone/>
            </a:pPr>
            <a:endParaRPr lang="en-GB" altLang="en-US" sz="1200" i="1" dirty="0">
              <a:latin typeface="Times New Roman" panose="02020603050405020304" pitchFamily="18" charset="0"/>
            </a:endParaRPr>
          </a:p>
          <a:p>
            <a:pPr>
              <a:spcBef>
                <a:spcPct val="0"/>
              </a:spcBef>
              <a:buFontTx/>
              <a:buNone/>
            </a:pPr>
            <a:r>
              <a:rPr lang="en-GB" altLang="en-US" sz="1200" dirty="0">
                <a:latin typeface="Times New Roman" panose="02020603050405020304" pitchFamily="18" charset="0"/>
              </a:rPr>
              <a:t>BRICK RED </a:t>
            </a:r>
            <a:r>
              <a:rPr lang="en-GB" altLang="en-US" sz="1200" dirty="0"/>
              <a:t>–</a:t>
            </a:r>
            <a:r>
              <a:rPr lang="en-GB" altLang="en-US" sz="1200" dirty="0">
                <a:latin typeface="Times New Roman" panose="02020603050405020304" pitchFamily="18" charset="0"/>
              </a:rPr>
              <a:t> barley gold text</a:t>
            </a:r>
          </a:p>
          <a:p>
            <a:pPr>
              <a:spcBef>
                <a:spcPct val="0"/>
              </a:spcBef>
              <a:spcAft>
                <a:spcPts val="800"/>
              </a:spcAft>
              <a:buNone/>
            </a:pPr>
            <a:r>
              <a:rPr lang="en-GB" altLang="en-US" sz="1200" i="1" dirty="0">
                <a:latin typeface="Times New Roman" panose="02020603050405020304" pitchFamily="18" charset="0"/>
              </a:rPr>
              <a:t>		Traces of Copper		Divine Spheres	Charcoal Remains</a:t>
            </a:r>
            <a:endParaRPr lang="en-US" altLang="en-US" sz="2400" i="1" dirty="0">
              <a:latin typeface="Times New Roman" panose="02020603050405020304" pitchFamily="18" charset="0"/>
            </a:endParaRPr>
          </a:p>
        </p:txBody>
      </p:sp>
    </p:spTree>
    <p:extLst>
      <p:ext uri="{BB962C8B-B14F-4D97-AF65-F5344CB8AC3E}">
        <p14:creationId xmlns:p14="http://schemas.microsoft.com/office/powerpoint/2010/main" val="1307660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2">
            <a:extLst>
              <a:ext uri="{FF2B5EF4-FFF2-40B4-BE49-F238E27FC236}">
                <a16:creationId xmlns:a16="http://schemas.microsoft.com/office/drawing/2014/main" id="{5D65EB0A-4155-0340-BFD7-78CEDCB76695}"/>
              </a:ext>
            </a:extLst>
          </p:cNvPr>
          <p:cNvSpPr txBox="1">
            <a:spLocks noChangeArrowheads="1"/>
          </p:cNvSpPr>
          <p:nvPr/>
        </p:nvSpPr>
        <p:spPr bwMode="auto">
          <a:xfrm>
            <a:off x="2895600" y="1752601"/>
            <a:ext cx="6477000" cy="24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400">
                <a:solidFill>
                  <a:srgbClr val="999999"/>
                </a:solidFill>
                <a:latin typeface="Calibri" panose="020F0502020204030204" pitchFamily="34" charset="0"/>
                <a:cs typeface="Calibri" panose="020F0502020204030204" pitchFamily="34" charset="0"/>
              </a:rPr>
              <a:t>Postcards</a:t>
            </a:r>
          </a:p>
          <a:p>
            <a:pPr algn="ctr">
              <a:spcBef>
                <a:spcPct val="0"/>
              </a:spcBef>
              <a:buFontTx/>
              <a:buNone/>
            </a:pPr>
            <a:r>
              <a:rPr lang="en-GB" altLang="en-US" sz="2400">
                <a:solidFill>
                  <a:srgbClr val="999999"/>
                </a:solidFill>
                <a:latin typeface="Calibri" panose="020F0502020204030204" pitchFamily="34" charset="0"/>
                <a:cs typeface="Calibri" panose="020F0502020204030204" pitchFamily="34" charset="0"/>
              </a:rPr>
              <a:t>Agios Sozomenos</a:t>
            </a:r>
          </a:p>
          <a:p>
            <a:pPr algn="ctr">
              <a:spcBef>
                <a:spcPct val="0"/>
              </a:spcBef>
              <a:buFontTx/>
              <a:buNone/>
            </a:pPr>
            <a:r>
              <a:rPr lang="en-GB" altLang="en-US" sz="2400">
                <a:solidFill>
                  <a:srgbClr val="999999"/>
                </a:solidFill>
                <a:latin typeface="Calibri" panose="020F0502020204030204" pitchFamily="34" charset="0"/>
                <a:cs typeface="Calibri" panose="020F0502020204030204" pitchFamily="34" charset="0"/>
              </a:rPr>
              <a:t>2018</a:t>
            </a:r>
          </a:p>
          <a:p>
            <a:pPr algn="ctr">
              <a:spcBef>
                <a:spcPct val="0"/>
              </a:spcBef>
              <a:buFontTx/>
              <a:buNone/>
            </a:pPr>
            <a:endParaRPr lang="en-GB" altLang="en-US" sz="2400">
              <a:solidFill>
                <a:srgbClr val="999999"/>
              </a:solidFill>
              <a:latin typeface="Calibri" panose="020F0502020204030204" pitchFamily="34" charset="0"/>
              <a:cs typeface="Calibri" panose="020F0502020204030204" pitchFamily="34" charset="0"/>
            </a:endParaRPr>
          </a:p>
          <a:p>
            <a:pPr algn="ctr">
              <a:spcBef>
                <a:spcPct val="0"/>
              </a:spcBef>
              <a:buFontTx/>
              <a:buNone/>
            </a:pPr>
            <a:r>
              <a:rPr lang="en-GB" altLang="en-US" sz="2400">
                <a:latin typeface="Calibri" panose="020F0502020204030204" pitchFamily="34" charset="0"/>
                <a:cs typeface="Calibri" panose="020F0502020204030204" pitchFamily="34" charset="0"/>
              </a:rPr>
              <a:t>Susan Brind &amp; Jim Harold</a:t>
            </a:r>
          </a:p>
          <a:p>
            <a:pPr>
              <a:spcBef>
                <a:spcPct val="50000"/>
              </a:spcBef>
              <a:buFontTx/>
              <a:buNone/>
            </a:pPr>
            <a:endParaRPr lang="en-US" altLang="en-US" sz="2400"/>
          </a:p>
        </p:txBody>
      </p:sp>
    </p:spTree>
    <p:extLst>
      <p:ext uri="{BB962C8B-B14F-4D97-AF65-F5344CB8AC3E}">
        <p14:creationId xmlns:p14="http://schemas.microsoft.com/office/powerpoint/2010/main" val="41663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Box 3">
            <a:extLst>
              <a:ext uri="{FF2B5EF4-FFF2-40B4-BE49-F238E27FC236}">
                <a16:creationId xmlns:a16="http://schemas.microsoft.com/office/drawing/2014/main" id="{E0F9F512-FD0B-864E-8266-D7E6D3F9B5E5}"/>
              </a:ext>
            </a:extLst>
          </p:cNvPr>
          <p:cNvSpPr txBox="1">
            <a:spLocks noChangeArrowheads="1"/>
          </p:cNvSpPr>
          <p:nvPr/>
        </p:nvSpPr>
        <p:spPr bwMode="auto">
          <a:xfrm>
            <a:off x="2640014" y="1268414"/>
            <a:ext cx="705643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000" b="1">
                <a:latin typeface="Calibri" panose="020F0502020204030204" pitchFamily="34" charset="0"/>
                <a:cs typeface="Calibri" panose="020F0502020204030204" pitchFamily="34" charset="0"/>
              </a:rPr>
              <a:t>Agios Sozomenos 2018</a:t>
            </a:r>
          </a:p>
          <a:p>
            <a:pPr>
              <a:spcBef>
                <a:spcPct val="0"/>
              </a:spcBef>
              <a:buFontTx/>
              <a:buNone/>
            </a:pPr>
            <a:endParaRPr lang="en-GB" altLang="en-US" sz="1400" b="1">
              <a:latin typeface="Calibri" panose="020F0502020204030204" pitchFamily="34" charset="0"/>
              <a:cs typeface="Calibri" panose="020F0502020204030204" pitchFamily="34" charset="0"/>
            </a:endParaRPr>
          </a:p>
          <a:p>
            <a:pPr algn="ctr">
              <a:spcBef>
                <a:spcPct val="0"/>
              </a:spcBef>
              <a:buFontTx/>
              <a:buNone/>
            </a:pPr>
            <a:r>
              <a:rPr lang="en-GB" altLang="en-US" sz="1600" b="1" i="1">
                <a:latin typeface="Calibri" panose="020F0502020204030204" pitchFamily="34" charset="0"/>
                <a:cs typeface="Calibri" panose="020F0502020204030204" pitchFamily="34" charset="0"/>
              </a:rPr>
              <a:t>Timeless Encounters – Place of Barley</a:t>
            </a:r>
            <a:endParaRPr lang="en-GB" altLang="en-US" sz="1600" i="1">
              <a:latin typeface="Calibri" panose="020F0502020204030204" pitchFamily="34" charset="0"/>
              <a:cs typeface="Calibri" panose="020F0502020204030204" pitchFamily="34" charset="0"/>
            </a:endParaRPr>
          </a:p>
          <a:p>
            <a:pPr>
              <a:spcBef>
                <a:spcPct val="0"/>
              </a:spcBef>
              <a:buFontTx/>
              <a:buNone/>
            </a:pPr>
            <a:r>
              <a:rPr lang="en-GB" altLang="en-US" sz="1400" b="1">
                <a:latin typeface="Calibri" panose="020F0502020204030204" pitchFamily="34" charset="0"/>
                <a:cs typeface="Calibri" panose="020F0502020204030204" pitchFamily="34" charset="0"/>
              </a:rPr>
              <a:t> </a:t>
            </a:r>
            <a:endParaRPr lang="en-GB" altLang="en-US" sz="1400">
              <a:latin typeface="Calibri" panose="020F0502020204030204" pitchFamily="34" charset="0"/>
              <a:cs typeface="Calibri" panose="020F0502020204030204" pitchFamily="34" charset="0"/>
            </a:endParaRPr>
          </a:p>
          <a:p>
            <a:pPr>
              <a:spcBef>
                <a:spcPct val="0"/>
              </a:spcBef>
              <a:buFontTx/>
              <a:buNone/>
            </a:pPr>
            <a:r>
              <a:rPr lang="en-GB" altLang="en-US" sz="1400" b="1">
                <a:latin typeface="Calibri" panose="020F0502020204030204" pitchFamily="34" charset="0"/>
                <a:cs typeface="Calibri" panose="020F0502020204030204" pitchFamily="34" charset="0"/>
              </a:rPr>
              <a:t> </a:t>
            </a:r>
            <a:endParaRPr lang="en-GB" altLang="en-US" sz="1400">
              <a:latin typeface="Calibri" panose="020F0502020204030204" pitchFamily="34" charset="0"/>
              <a:cs typeface="Calibri" panose="020F0502020204030204" pitchFamily="34" charset="0"/>
            </a:endParaRPr>
          </a:p>
          <a:p>
            <a:pPr algn="ctr">
              <a:spcBef>
                <a:spcPct val="0"/>
              </a:spcBef>
              <a:buFontTx/>
              <a:buNone/>
            </a:pPr>
            <a:r>
              <a:rPr lang="en-GB" altLang="en-US" sz="1200">
                <a:latin typeface="Calibri" panose="020F0502020204030204" pitchFamily="34" charset="0"/>
                <a:cs typeface="Calibri" panose="020F0502020204030204" pitchFamily="34" charset="0"/>
              </a:rPr>
              <a:t>A two-day event – site-specific installations, lectures and discussions.</a:t>
            </a:r>
          </a:p>
          <a:p>
            <a:pPr algn="ctr">
              <a:spcBef>
                <a:spcPct val="0"/>
              </a:spcBef>
              <a:buFontTx/>
              <a:buNone/>
            </a:pPr>
            <a:r>
              <a:rPr lang="en-GB" altLang="en-US" sz="1200">
                <a:latin typeface="Calibri" panose="020F0502020204030204" pitchFamily="34" charset="0"/>
                <a:cs typeface="Calibri" panose="020F0502020204030204" pitchFamily="34" charset="0"/>
              </a:rPr>
              <a:t>Artists and specialists from the Greek and Turkish Cypriot Communities and members of CCFT.</a:t>
            </a:r>
          </a:p>
          <a:p>
            <a:pPr>
              <a:spcBef>
                <a:spcPct val="0"/>
              </a:spcBef>
              <a:buFontTx/>
              <a:buNone/>
            </a:pPr>
            <a:r>
              <a:rPr lang="en-GB" altLang="en-US" sz="1400">
                <a:latin typeface="Calibri" panose="020F0502020204030204" pitchFamily="34" charset="0"/>
                <a:cs typeface="Calibri" panose="020F0502020204030204" pitchFamily="34" charset="0"/>
              </a:rPr>
              <a:t> </a:t>
            </a:r>
          </a:p>
          <a:p>
            <a:pPr algn="ctr">
              <a:spcBef>
                <a:spcPct val="0"/>
              </a:spcBef>
              <a:buFontTx/>
              <a:buNone/>
            </a:pPr>
            <a:r>
              <a:rPr lang="en-GB" altLang="en-US" sz="1200">
                <a:latin typeface="Calibri" panose="020F0502020204030204" pitchFamily="34" charset="0"/>
                <a:cs typeface="Calibri" panose="020F0502020204030204" pitchFamily="34" charset="0"/>
              </a:rPr>
              <a:t>Co-ordinated by Professor Yiorgos Hadjichristou (University of Nicosia)</a:t>
            </a:r>
          </a:p>
          <a:p>
            <a:pPr>
              <a:spcBef>
                <a:spcPct val="0"/>
              </a:spcBef>
              <a:buFontTx/>
              <a:buNone/>
            </a:pPr>
            <a:r>
              <a:rPr lang="en-GB" altLang="en-US" sz="1400" b="1">
                <a:latin typeface="Calibri" panose="020F0502020204030204" pitchFamily="34" charset="0"/>
                <a:cs typeface="Calibri" panose="020F0502020204030204" pitchFamily="34" charset="0"/>
              </a:rPr>
              <a:t> </a:t>
            </a:r>
            <a:endParaRPr lang="en-GB" altLang="en-US" sz="1400">
              <a:latin typeface="Calibri" panose="020F0502020204030204" pitchFamily="34" charset="0"/>
              <a:cs typeface="Calibri" panose="020F0502020204030204" pitchFamily="34" charset="0"/>
            </a:endParaRPr>
          </a:p>
          <a:p>
            <a:pPr>
              <a:spcBef>
                <a:spcPct val="0"/>
              </a:spcBef>
              <a:buFontTx/>
              <a:buNone/>
            </a:pPr>
            <a:r>
              <a:rPr lang="en-GB" altLang="en-US" sz="1400" b="1">
                <a:latin typeface="Calibri" panose="020F0502020204030204" pitchFamily="34" charset="0"/>
                <a:cs typeface="Calibri" panose="020F0502020204030204" pitchFamily="34" charset="0"/>
              </a:rPr>
              <a:t> </a:t>
            </a:r>
            <a:endParaRPr lang="en-GB" altLang="en-US" sz="1400">
              <a:latin typeface="Calibri" panose="020F0502020204030204" pitchFamily="34" charset="0"/>
              <a:cs typeface="Calibri" panose="020F0502020204030204" pitchFamily="34" charset="0"/>
            </a:endParaRPr>
          </a:p>
          <a:p>
            <a:pPr algn="ctr">
              <a:spcBef>
                <a:spcPct val="0"/>
              </a:spcBef>
              <a:buFontTx/>
              <a:buNone/>
            </a:pPr>
            <a:r>
              <a:rPr lang="en-GB" altLang="en-US" sz="1200" b="1">
                <a:latin typeface="Calibri" panose="020F0502020204030204" pitchFamily="34" charset="0"/>
                <a:cs typeface="Calibri" panose="020F0502020204030204" pitchFamily="34" charset="0"/>
              </a:rPr>
              <a:t>24-25</a:t>
            </a:r>
            <a:r>
              <a:rPr lang="en-GB" altLang="en-US" sz="1200" b="1" baseline="30000">
                <a:latin typeface="Calibri" panose="020F0502020204030204" pitchFamily="34" charset="0"/>
                <a:cs typeface="Calibri" panose="020F0502020204030204" pitchFamily="34" charset="0"/>
              </a:rPr>
              <a:t>th</a:t>
            </a:r>
            <a:r>
              <a:rPr lang="en-GB" altLang="en-US" sz="1200" b="1">
                <a:latin typeface="Calibri" panose="020F0502020204030204" pitchFamily="34" charset="0"/>
                <a:cs typeface="Calibri" panose="020F0502020204030204" pitchFamily="34" charset="0"/>
              </a:rPr>
              <a:t> March 2018 </a:t>
            </a:r>
          </a:p>
          <a:p>
            <a:pPr algn="ctr">
              <a:spcBef>
                <a:spcPct val="0"/>
              </a:spcBef>
              <a:buFontTx/>
              <a:buNone/>
            </a:pPr>
            <a:endParaRPr lang="en-GB" altLang="en-US" sz="1200">
              <a:latin typeface="Calibri" panose="020F0502020204030204" pitchFamily="34" charset="0"/>
              <a:cs typeface="Calibri" panose="020F0502020204030204" pitchFamily="34" charset="0"/>
            </a:endParaRPr>
          </a:p>
          <a:p>
            <a:pPr algn="ctr">
              <a:spcBef>
                <a:spcPct val="0"/>
              </a:spcBef>
              <a:buFontTx/>
              <a:buNone/>
            </a:pPr>
            <a:r>
              <a:rPr lang="en-GB" altLang="en-US" sz="1200">
                <a:latin typeface="Calibri" panose="020F0502020204030204" pitchFamily="34" charset="0"/>
                <a:cs typeface="Calibri" panose="020F0502020204030204" pitchFamily="34" charset="0"/>
              </a:rPr>
              <a:t>followed by a Special Event hosted by The Spanish Ambassador to Cyprus 26</a:t>
            </a:r>
            <a:r>
              <a:rPr lang="en-GB" altLang="en-US" sz="1200" baseline="30000">
                <a:latin typeface="Calibri" panose="020F0502020204030204" pitchFamily="34" charset="0"/>
                <a:cs typeface="Calibri" panose="020F0502020204030204" pitchFamily="34" charset="0"/>
              </a:rPr>
              <a:t>th</a:t>
            </a:r>
            <a:r>
              <a:rPr lang="en-GB" altLang="en-US" sz="1200">
                <a:latin typeface="Calibri" panose="020F0502020204030204" pitchFamily="34" charset="0"/>
                <a:cs typeface="Calibri" panose="020F0502020204030204" pitchFamily="34" charset="0"/>
              </a:rPr>
              <a:t> March.</a:t>
            </a:r>
          </a:p>
          <a:p>
            <a:pPr algn="ctr">
              <a:spcBef>
                <a:spcPct val="0"/>
              </a:spcBef>
              <a:buFontTx/>
              <a:buNone/>
            </a:pPr>
            <a:endParaRPr lang="en-GB" altLang="en-US" sz="1200">
              <a:latin typeface="Calibri" panose="020F0502020204030204" pitchFamily="34" charset="0"/>
              <a:cs typeface="Calibri" panose="020F0502020204030204" pitchFamily="34" charset="0"/>
            </a:endParaRPr>
          </a:p>
          <a:p>
            <a:pPr algn="ctr">
              <a:spcBef>
                <a:spcPct val="0"/>
              </a:spcBef>
              <a:buFontTx/>
              <a:buNone/>
            </a:pPr>
            <a:endParaRPr lang="en-GB" altLang="en-US" sz="1200">
              <a:latin typeface="Calibri" panose="020F0502020204030204" pitchFamily="34" charset="0"/>
              <a:cs typeface="Calibri" panose="020F0502020204030204" pitchFamily="34" charset="0"/>
            </a:endParaRPr>
          </a:p>
          <a:p>
            <a:pPr algn="ctr">
              <a:spcBef>
                <a:spcPct val="0"/>
              </a:spcBef>
              <a:buFontTx/>
              <a:buNone/>
            </a:pPr>
            <a:endParaRPr lang="en-GB" altLang="en-US" sz="1200">
              <a:latin typeface="Calibri" panose="020F0502020204030204" pitchFamily="34" charset="0"/>
              <a:cs typeface="Calibri" panose="020F0502020204030204" pitchFamily="34" charset="0"/>
            </a:endParaRPr>
          </a:p>
          <a:p>
            <a:pPr algn="ctr">
              <a:spcBef>
                <a:spcPct val="0"/>
              </a:spcBef>
              <a:buFontTx/>
              <a:buNone/>
            </a:pPr>
            <a:endParaRPr lang="en-GB" altLang="en-US" sz="1200">
              <a:latin typeface="Calibri" panose="020F0502020204030204" pitchFamily="34" charset="0"/>
              <a:cs typeface="Calibri" panose="020F0502020204030204" pitchFamily="34" charset="0"/>
            </a:endParaRPr>
          </a:p>
          <a:p>
            <a:pPr algn="ctr">
              <a:spcBef>
                <a:spcPct val="0"/>
              </a:spcBef>
              <a:buFontTx/>
              <a:buNone/>
            </a:pPr>
            <a:endParaRPr lang="en-GB" altLang="en-US" sz="1200">
              <a:latin typeface="Calibri" panose="020F0502020204030204" pitchFamily="34" charset="0"/>
              <a:cs typeface="Calibri" panose="020F0502020204030204" pitchFamily="34" charset="0"/>
            </a:endParaRPr>
          </a:p>
          <a:p>
            <a:pPr>
              <a:spcBef>
                <a:spcPct val="0"/>
              </a:spcBef>
              <a:buFontTx/>
              <a:buNone/>
            </a:pPr>
            <a:endParaRPr lang="en-GB" altLang="en-US" sz="1400" b="1">
              <a:latin typeface="Calibri" panose="020F0502020204030204" pitchFamily="34" charset="0"/>
              <a:cs typeface="Calibri" panose="020F0502020204030204" pitchFamily="34" charset="0"/>
            </a:endParaRPr>
          </a:p>
          <a:p>
            <a:pPr algn="ctr">
              <a:spcBef>
                <a:spcPct val="0"/>
              </a:spcBef>
              <a:buFontTx/>
              <a:buNone/>
            </a:pPr>
            <a:r>
              <a:rPr lang="en-GB" altLang="en-US" sz="1000" b="1">
                <a:latin typeface="Calibri" panose="020F0502020204030204" pitchFamily="34" charset="0"/>
                <a:cs typeface="Calibri" panose="020F0502020204030204" pitchFamily="34" charset="0"/>
              </a:rPr>
              <a:t>CCFT</a:t>
            </a:r>
            <a:r>
              <a:rPr lang="en-GB" altLang="en-US" sz="1000">
                <a:latin typeface="Calibri" panose="020F0502020204030204" pitchFamily="34" charset="0"/>
                <a:cs typeface="Calibri" panose="020F0502020204030204" pitchFamily="34" charset="0"/>
              </a:rPr>
              <a:t>, </a:t>
            </a:r>
            <a:r>
              <a:rPr lang="en-GB" altLang="en-US" sz="1000" b="1">
                <a:latin typeface="Calibri" panose="020F0502020204030204" pitchFamily="34" charset="0"/>
                <a:cs typeface="Calibri" panose="020F0502020204030204" pitchFamily="34" charset="0"/>
              </a:rPr>
              <a:t>Nomadic Dialogues, </a:t>
            </a:r>
            <a:r>
              <a:rPr lang="en-US" altLang="en-US" sz="1000">
                <a:latin typeface="Calibri" panose="020F0502020204030204" pitchFamily="34" charset="0"/>
                <a:cs typeface="Calibri" panose="020F0502020204030204" pitchFamily="34" charset="0"/>
              </a:rPr>
              <a:t>the Nicosia based NGO, </a:t>
            </a:r>
            <a:r>
              <a:rPr lang="en-US" altLang="en-US" sz="1000" b="1">
                <a:latin typeface="Calibri" panose="020F0502020204030204" pitchFamily="34" charset="0"/>
                <a:cs typeface="Calibri" panose="020F0502020204030204" pitchFamily="34" charset="0"/>
              </a:rPr>
              <a:t>Urban Gorillas</a:t>
            </a:r>
            <a:r>
              <a:rPr lang="en-US" altLang="en-US" sz="1000">
                <a:latin typeface="Calibri" panose="020F0502020204030204" pitchFamily="34" charset="0"/>
                <a:cs typeface="Calibri" panose="020F0502020204030204" pitchFamily="34" charset="0"/>
              </a:rPr>
              <a:t>, and the </a:t>
            </a:r>
            <a:r>
              <a:rPr lang="en-US" altLang="en-US" sz="1000" b="1">
                <a:latin typeface="Calibri" panose="020F0502020204030204" pitchFamily="34" charset="0"/>
                <a:cs typeface="Calibri" panose="020F0502020204030204" pitchFamily="34" charset="0"/>
              </a:rPr>
              <a:t>Architecture Department of the University of Nicosia</a:t>
            </a:r>
          </a:p>
          <a:p>
            <a:pPr algn="ctr">
              <a:spcBef>
                <a:spcPct val="0"/>
              </a:spcBef>
              <a:buFontTx/>
              <a:buNone/>
            </a:pPr>
            <a:endParaRPr lang="en-US" altLang="en-US" sz="1000" b="1">
              <a:latin typeface="Calibri" panose="020F0502020204030204" pitchFamily="34" charset="0"/>
              <a:cs typeface="Calibri" panose="020F0502020204030204" pitchFamily="34" charset="0"/>
            </a:endParaRPr>
          </a:p>
          <a:p>
            <a:pPr algn="ctr">
              <a:spcBef>
                <a:spcPct val="0"/>
              </a:spcBef>
              <a:buFontTx/>
              <a:buNone/>
            </a:pPr>
            <a:endParaRPr lang="en-US" altLang="en-US" sz="1000" b="1">
              <a:latin typeface="Calibri" panose="020F0502020204030204" pitchFamily="34" charset="0"/>
              <a:cs typeface="Calibri" panose="020F0502020204030204" pitchFamily="34" charset="0"/>
            </a:endParaRPr>
          </a:p>
          <a:p>
            <a:pPr algn="ctr">
              <a:spcBef>
                <a:spcPct val="0"/>
              </a:spcBef>
              <a:buFontTx/>
              <a:buNone/>
            </a:pPr>
            <a:r>
              <a:rPr lang="en-US" altLang="en-US" sz="900" b="1">
                <a:latin typeface="Calibri" panose="020F0502020204030204" pitchFamily="34" charset="0"/>
                <a:cs typeface="Calibri" panose="020F0502020204030204" pitchFamily="34" charset="0"/>
              </a:rPr>
              <a:t>Sponsored by: </a:t>
            </a:r>
            <a:r>
              <a:rPr lang="en-GB" altLang="en-US" sz="900"/>
              <a:t>British High Commission, Nicosia, Embajada de Espana en Nicosia, The Erasmus Programme, EU, </a:t>
            </a:r>
          </a:p>
          <a:p>
            <a:pPr algn="ctr">
              <a:spcBef>
                <a:spcPct val="0"/>
              </a:spcBef>
              <a:buFontTx/>
              <a:buNone/>
            </a:pPr>
            <a:r>
              <a:rPr lang="en-GB" altLang="en-US" sz="900"/>
              <a:t>Glasgow School of Art, UK, Institute Cervantes, Nicosia, Nottingham Trent University, UK, Potamia Village, Cyprus, </a:t>
            </a:r>
          </a:p>
          <a:p>
            <a:pPr algn="ctr">
              <a:spcBef>
                <a:spcPct val="0"/>
              </a:spcBef>
              <a:buFontTx/>
              <a:buNone/>
            </a:pPr>
            <a:r>
              <a:rPr lang="en-GB" altLang="en-US" sz="900"/>
              <a:t>University of Bergen, Norway, University of Nicosia, Urban Gorillas, Nicosia</a:t>
            </a:r>
          </a:p>
          <a:p>
            <a:pPr algn="ctr">
              <a:spcBef>
                <a:spcPct val="0"/>
              </a:spcBef>
              <a:buFontTx/>
              <a:buNone/>
            </a:pPr>
            <a:endParaRPr lang="en-GB" altLang="en-US" sz="10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7803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A">
            <a:extLst>
              <a:ext uri="{FF2B5EF4-FFF2-40B4-BE49-F238E27FC236}">
                <a16:creationId xmlns:a16="http://schemas.microsoft.com/office/drawing/2014/main" id="{D3025D17-AFB5-F643-8A8C-825BEB16E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6" y="1538289"/>
            <a:ext cx="5402263"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860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5" descr="A">
            <a:extLst>
              <a:ext uri="{FF2B5EF4-FFF2-40B4-BE49-F238E27FC236}">
                <a16:creationId xmlns:a16="http://schemas.microsoft.com/office/drawing/2014/main" id="{04E479C8-26A2-0E4B-BB2D-68031CF16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6" y="1538289"/>
            <a:ext cx="5402263"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950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5" descr="Collage_4_02(tree-rod)_FRONT_postcard">
            <a:extLst>
              <a:ext uri="{FF2B5EF4-FFF2-40B4-BE49-F238E27FC236}">
                <a16:creationId xmlns:a16="http://schemas.microsoft.com/office/drawing/2014/main" id="{626EE678-D397-404F-9A5C-7EBDCA121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6" y="1617664"/>
            <a:ext cx="5402263"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03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Collage_4_02(tree-rod)_BACK_postcard">
            <a:extLst>
              <a:ext uri="{FF2B5EF4-FFF2-40B4-BE49-F238E27FC236}">
                <a16:creationId xmlns:a16="http://schemas.microsoft.com/office/drawing/2014/main" id="{FDA76C5B-8BD0-4B4F-963C-46E00A0F2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6" y="1617664"/>
            <a:ext cx="5402263"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13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Agios Sozomenos_School_B&amp;W_Postcard01">
            <a:extLst>
              <a:ext uri="{FF2B5EF4-FFF2-40B4-BE49-F238E27FC236}">
                <a16:creationId xmlns:a16="http://schemas.microsoft.com/office/drawing/2014/main" id="{DD8BFB7B-690E-8A4D-83F0-4EE17F15D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076" y="1617664"/>
            <a:ext cx="5402263"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249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Agios Sozomenosl_B&amp;W_Composite_Postcard">
            <a:extLst>
              <a:ext uri="{FF2B5EF4-FFF2-40B4-BE49-F238E27FC236}">
                <a16:creationId xmlns:a16="http://schemas.microsoft.com/office/drawing/2014/main" id="{195C3CFC-864D-A947-B482-9B3771DEE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4" y="304800"/>
            <a:ext cx="445928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14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Box 3">
            <a:extLst>
              <a:ext uri="{FF2B5EF4-FFF2-40B4-BE49-F238E27FC236}">
                <a16:creationId xmlns:a16="http://schemas.microsoft.com/office/drawing/2014/main" id="{21A88ACB-F6A8-E546-99DD-93574A218F26}"/>
              </a:ext>
            </a:extLst>
          </p:cNvPr>
          <p:cNvSpPr txBox="1">
            <a:spLocks noChangeArrowheads="1"/>
          </p:cNvSpPr>
          <p:nvPr/>
        </p:nvSpPr>
        <p:spPr bwMode="auto">
          <a:xfrm>
            <a:off x="4295776" y="549275"/>
            <a:ext cx="5040313" cy="630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FontTx/>
              <a:buNone/>
            </a:pPr>
            <a:r>
              <a:rPr lang="en-US" altLang="en-US" sz="1000" dirty="0">
                <a:latin typeface="Calibri" panose="020F0502020204030204" pitchFamily="34" charset="0"/>
                <a:cs typeface="Calibri" panose="020F0502020204030204" pitchFamily="34" charset="0"/>
              </a:rPr>
              <a:t>Participants included:</a:t>
            </a:r>
          </a:p>
          <a:p>
            <a:pPr>
              <a:lnSpc>
                <a:spcPct val="150000"/>
              </a:lnSpc>
              <a:spcBef>
                <a:spcPct val="0"/>
              </a:spcBef>
              <a:buFontTx/>
              <a:buNone/>
            </a:pPr>
            <a:endParaRPr lang="en-US" altLang="en-US" sz="1000" dirty="0">
              <a:latin typeface="Calibri" panose="020F0502020204030204" pitchFamily="34" charset="0"/>
              <a:cs typeface="Calibri" panose="020F0502020204030204" pitchFamily="34" charset="0"/>
            </a:endParaRPr>
          </a:p>
          <a:p>
            <a:pPr>
              <a:lnSpc>
                <a:spcPct val="150000"/>
              </a:lnSpc>
              <a:spcBef>
                <a:spcPct val="0"/>
              </a:spcBef>
              <a:buFontTx/>
              <a:buNone/>
            </a:pPr>
            <a:endParaRPr lang="en-US"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Justyna Ataman </a:t>
            </a:r>
            <a:r>
              <a:rPr lang="en-US" altLang="en-US" sz="1000" dirty="0">
                <a:latin typeface="Calibri" panose="020F0502020204030204" pitchFamily="34" charset="0"/>
                <a:cs typeface="Calibri" panose="020F0502020204030204" pitchFamily="34" charset="0"/>
              </a:rPr>
              <a:t>(artist) Cyprus/Poland</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Susan Brind </a:t>
            </a:r>
            <a:r>
              <a:rPr lang="en-US" altLang="en-US" sz="1000" dirty="0">
                <a:latin typeface="Calibri" panose="020F0502020204030204" pitchFamily="34" charset="0"/>
                <a:cs typeface="Calibri" panose="020F0502020204030204" pitchFamily="34" charset="0"/>
              </a:rPr>
              <a:t>(artist) Glasgow School of Art, UK</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err="1">
                <a:latin typeface="Calibri" panose="020F0502020204030204" pitchFamily="34" charset="0"/>
                <a:cs typeface="Calibri" panose="020F0502020204030204" pitchFamily="34" charset="0"/>
              </a:rPr>
              <a:t>Sevina</a:t>
            </a:r>
            <a:r>
              <a:rPr lang="en-US" altLang="en-US" sz="1000" b="1" dirty="0">
                <a:latin typeface="Calibri" panose="020F0502020204030204" pitchFamily="34" charset="0"/>
                <a:cs typeface="Calibri" panose="020F0502020204030204" pitchFamily="34" charset="0"/>
              </a:rPr>
              <a:t> </a:t>
            </a:r>
            <a:r>
              <a:rPr lang="en-US" altLang="en-US" sz="1000" b="1" dirty="0" err="1">
                <a:latin typeface="Calibri" panose="020F0502020204030204" pitchFamily="34" charset="0"/>
                <a:cs typeface="Calibri" panose="020F0502020204030204" pitchFamily="34" charset="0"/>
              </a:rPr>
              <a:t>Flourido</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(architect) Republic of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err="1">
                <a:latin typeface="Calibri" panose="020F0502020204030204" pitchFamily="34" charset="0"/>
                <a:cs typeface="Calibri" panose="020F0502020204030204" pitchFamily="34" charset="0"/>
              </a:rPr>
              <a:t>Yiorgos</a:t>
            </a:r>
            <a:r>
              <a:rPr lang="en-US" altLang="en-US" sz="1000" b="1" dirty="0">
                <a:latin typeface="Calibri" panose="020F0502020204030204" pitchFamily="34" charset="0"/>
                <a:cs typeface="Calibri" panose="020F0502020204030204" pitchFamily="34" charset="0"/>
              </a:rPr>
              <a:t> </a:t>
            </a:r>
            <a:r>
              <a:rPr lang="en-US" altLang="en-US" sz="1000" b="1" dirty="0" err="1">
                <a:latin typeface="Calibri" panose="020F0502020204030204" pitchFamily="34" charset="0"/>
                <a:cs typeface="Calibri" panose="020F0502020204030204" pitchFamily="34" charset="0"/>
              </a:rPr>
              <a:t>Hadjichristou</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(architect) Republic of Cyprus       </a:t>
            </a: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Maria </a:t>
            </a:r>
            <a:r>
              <a:rPr lang="en-US" altLang="en-US" sz="1000" b="1" dirty="0" err="1">
                <a:latin typeface="Calibri" panose="020F0502020204030204" pitchFamily="34" charset="0"/>
                <a:cs typeface="Calibri" panose="020F0502020204030204" pitchFamily="34" charset="0"/>
              </a:rPr>
              <a:t>Hadjisoteriou</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and </a:t>
            </a:r>
            <a:r>
              <a:rPr lang="en-US" altLang="en-US" sz="1000" b="1" dirty="0">
                <a:latin typeface="Calibri" panose="020F0502020204030204" pitchFamily="34" charset="0"/>
                <a:cs typeface="Calibri" panose="020F0502020204030204" pitchFamily="34" charset="0"/>
              </a:rPr>
              <a:t>Angela </a:t>
            </a:r>
            <a:r>
              <a:rPr lang="en-US" altLang="en-US" sz="1000" b="1" dirty="0" err="1">
                <a:latin typeface="Calibri" panose="020F0502020204030204" pitchFamily="34" charset="0"/>
                <a:cs typeface="Calibri" panose="020F0502020204030204" pitchFamily="34" charset="0"/>
              </a:rPr>
              <a:t>Petrou</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(architects) University of Nicosia, Republic of Cyprus</a:t>
            </a: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Students of Unit 6</a:t>
            </a:r>
            <a:r>
              <a:rPr lang="en-US" altLang="en-US" sz="1000" dirty="0">
                <a:latin typeface="Calibri" panose="020F0502020204030204" pitchFamily="34" charset="0"/>
                <a:cs typeface="Calibri" panose="020F0502020204030204" pitchFamily="34" charset="0"/>
              </a:rPr>
              <a:t>, University of Nicosia, Republic of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Jim Harold </a:t>
            </a:r>
            <a:r>
              <a:rPr lang="en-US" altLang="en-US" sz="1000" dirty="0">
                <a:latin typeface="Calibri" panose="020F0502020204030204" pitchFamily="34" charset="0"/>
                <a:cs typeface="Calibri" panose="020F0502020204030204" pitchFamily="34" charset="0"/>
              </a:rPr>
              <a:t>(artist) Scotland, UK</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Duncan Higgins </a:t>
            </a:r>
            <a:r>
              <a:rPr lang="en-US" altLang="en-US" sz="1000" dirty="0">
                <a:latin typeface="Calibri" panose="020F0502020204030204" pitchFamily="34" charset="0"/>
                <a:cs typeface="Calibri" panose="020F0502020204030204" pitchFamily="34" charset="0"/>
              </a:rPr>
              <a:t>(artist) Nottingham Trent University, UK</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Kyriakos </a:t>
            </a:r>
            <a:r>
              <a:rPr lang="en-US" altLang="en-US" sz="1000" b="1" dirty="0" err="1">
                <a:latin typeface="Calibri" panose="020F0502020204030204" pitchFamily="34" charset="0"/>
                <a:cs typeface="Calibri" panose="020F0502020204030204" pitchFamily="34" charset="0"/>
              </a:rPr>
              <a:t>Kallis</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(artist) Republic of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err="1">
                <a:latin typeface="Calibri" panose="020F0502020204030204" pitchFamily="34" charset="0"/>
                <a:cs typeface="Calibri" panose="020F0502020204030204" pitchFamily="34" charset="0"/>
              </a:rPr>
              <a:t>Serap</a:t>
            </a:r>
            <a:r>
              <a:rPr lang="en-US" altLang="en-US" sz="1000" b="1" dirty="0">
                <a:latin typeface="Calibri" panose="020F0502020204030204" pitchFamily="34" charset="0"/>
                <a:cs typeface="Calibri" panose="020F0502020204030204" pitchFamily="34" charset="0"/>
              </a:rPr>
              <a:t> </a:t>
            </a:r>
            <a:r>
              <a:rPr lang="en-US" altLang="en-US" sz="1000" b="1" dirty="0" err="1">
                <a:latin typeface="Calibri" panose="020F0502020204030204" pitchFamily="34" charset="0"/>
                <a:cs typeface="Calibri" panose="020F0502020204030204" pitchFamily="34" charset="0"/>
              </a:rPr>
              <a:t>Kanay</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(artist) Turkish Republic of North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Linda Lien </a:t>
            </a:r>
            <a:r>
              <a:rPr lang="en-US" altLang="en-US" sz="1000" dirty="0">
                <a:latin typeface="Calibri" panose="020F0502020204030204" pitchFamily="34" charset="0"/>
                <a:cs typeface="Calibri" panose="020F0502020204030204" pitchFamily="34" charset="0"/>
              </a:rPr>
              <a:t>(graphic designer) University of Bergen, Norway</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Andrew Locke </a:t>
            </a:r>
            <a:r>
              <a:rPr lang="en-US" altLang="en-US" sz="1000" dirty="0">
                <a:latin typeface="Calibri" panose="020F0502020204030204" pitchFamily="34" charset="0"/>
                <a:cs typeface="Calibri" panose="020F0502020204030204" pitchFamily="34" charset="0"/>
              </a:rPr>
              <a:t>(artist) University of Bergen, Norway</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Duncan McCowan </a:t>
            </a:r>
            <a:r>
              <a:rPr lang="en-US" altLang="en-US" sz="1000" dirty="0">
                <a:latin typeface="Calibri" panose="020F0502020204030204" pitchFamily="34" charset="0"/>
                <a:cs typeface="Calibri" panose="020F0502020204030204" pitchFamily="34" charset="0"/>
              </a:rPr>
              <a:t>(teacher, and author) Republic of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Shauna McMullan </a:t>
            </a:r>
            <a:r>
              <a:rPr lang="en-US" altLang="en-US" sz="1000" dirty="0">
                <a:latin typeface="Calibri" panose="020F0502020204030204" pitchFamily="34" charset="0"/>
                <a:cs typeface="Calibri" panose="020F0502020204030204" pitchFamily="34" charset="0"/>
              </a:rPr>
              <a:t>(artist), Glasgow School of Art, UK</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Peace2Peace </a:t>
            </a:r>
            <a:r>
              <a:rPr lang="en-US" altLang="en-US" sz="1000" dirty="0">
                <a:latin typeface="Calibri" panose="020F0502020204030204" pitchFamily="34" charset="0"/>
                <a:cs typeface="Calibri" panose="020F0502020204030204" pitchFamily="34" charset="0"/>
              </a:rPr>
              <a:t>(artist/activists), intercommunal group,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Nikos </a:t>
            </a:r>
            <a:r>
              <a:rPr lang="en-US" altLang="en-US" sz="1000" b="1" dirty="0" err="1">
                <a:latin typeface="Calibri" panose="020F0502020204030204" pitchFamily="34" charset="0"/>
                <a:cs typeface="Calibri" panose="020F0502020204030204" pitchFamily="34" charset="0"/>
              </a:rPr>
              <a:t>Philippou</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(photographer, artist) Republic of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Johan </a:t>
            </a:r>
            <a:r>
              <a:rPr lang="en-US" altLang="en-US" sz="1000" b="1" dirty="0" err="1">
                <a:latin typeface="Calibri" panose="020F0502020204030204" pitchFamily="34" charset="0"/>
                <a:cs typeface="Calibri" panose="020F0502020204030204" pitchFamily="34" charset="0"/>
              </a:rPr>
              <a:t>Sandorg</a:t>
            </a:r>
            <a:r>
              <a:rPr lang="en-US" altLang="en-US" sz="1000" b="1" dirty="0">
                <a:latin typeface="Calibri" panose="020F0502020204030204" pitchFamily="34" charset="0"/>
                <a:cs typeface="Calibri" panose="020F0502020204030204" pitchFamily="34" charset="0"/>
              </a:rPr>
              <a:t> </a:t>
            </a:r>
            <a:r>
              <a:rPr lang="en-US" altLang="en-US" sz="1000" dirty="0">
                <a:latin typeface="Calibri" panose="020F0502020204030204" pitchFamily="34" charset="0"/>
                <a:cs typeface="Calibri" panose="020F0502020204030204" pitchFamily="34" charset="0"/>
              </a:rPr>
              <a:t>(artist) University of Bergen, Norway</a:t>
            </a: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Ana Soto </a:t>
            </a:r>
            <a:r>
              <a:rPr lang="en-US" altLang="en-US" sz="1000" dirty="0">
                <a:latin typeface="Calibri" panose="020F0502020204030204" pitchFamily="34" charset="0"/>
                <a:cs typeface="Calibri" panose="020F0502020204030204" pitchFamily="34" charset="0"/>
              </a:rPr>
              <a:t>(art and architectural historian) Nottingham Trent University, UK</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b="1" dirty="0">
                <a:latin typeface="Calibri" panose="020F0502020204030204" pitchFamily="34" charset="0"/>
                <a:cs typeface="Calibri" panose="020F0502020204030204" pitchFamily="34" charset="0"/>
              </a:rPr>
              <a:t>Urban Gorillas </a:t>
            </a:r>
            <a:r>
              <a:rPr lang="en-US" altLang="en-US" sz="1000" dirty="0">
                <a:latin typeface="Calibri" panose="020F0502020204030204" pitchFamily="34" charset="0"/>
                <a:cs typeface="Calibri" panose="020F0502020204030204" pitchFamily="34" charset="0"/>
              </a:rPr>
              <a:t>(NGO), Republic of Cyprus</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dirty="0">
                <a:latin typeface="Calibri" panose="020F0502020204030204" pitchFamily="34" charset="0"/>
                <a:cs typeface="Calibri" panose="020F0502020204030204" pitchFamily="34" charset="0"/>
              </a:rPr>
              <a:t> </a:t>
            </a:r>
            <a:endParaRPr lang="en-GB" altLang="en-US" sz="1000" dirty="0">
              <a:latin typeface="Calibri" panose="020F0502020204030204" pitchFamily="34" charset="0"/>
              <a:cs typeface="Calibri" panose="020F0502020204030204" pitchFamily="34" charset="0"/>
            </a:endParaRPr>
          </a:p>
          <a:p>
            <a:pPr>
              <a:lnSpc>
                <a:spcPct val="150000"/>
              </a:lnSpc>
              <a:spcBef>
                <a:spcPct val="0"/>
              </a:spcBef>
              <a:buFontTx/>
              <a:buNone/>
            </a:pPr>
            <a:endParaRPr lang="en-US" altLang="en-US" sz="1000" dirty="0">
              <a:latin typeface="Calibri" panose="020F0502020204030204" pitchFamily="34" charset="0"/>
              <a:cs typeface="Calibri" panose="020F0502020204030204" pitchFamily="34" charset="0"/>
            </a:endParaRPr>
          </a:p>
          <a:p>
            <a:pPr>
              <a:lnSpc>
                <a:spcPct val="150000"/>
              </a:lnSpc>
              <a:spcBef>
                <a:spcPct val="0"/>
              </a:spcBef>
              <a:buFontTx/>
              <a:buNone/>
            </a:pPr>
            <a:endParaRPr lang="en-US" altLang="en-US" sz="1000" dirty="0">
              <a:latin typeface="Calibri" panose="020F0502020204030204" pitchFamily="34" charset="0"/>
              <a:cs typeface="Calibri" panose="020F0502020204030204" pitchFamily="34" charset="0"/>
            </a:endParaRPr>
          </a:p>
          <a:p>
            <a:pPr>
              <a:lnSpc>
                <a:spcPct val="150000"/>
              </a:lnSpc>
              <a:spcBef>
                <a:spcPct val="0"/>
              </a:spcBef>
              <a:buFontTx/>
              <a:buNone/>
            </a:pPr>
            <a:r>
              <a:rPr lang="en-US" altLang="en-US" sz="1000" dirty="0">
                <a:latin typeface="Calibri" panose="020F0502020204030204" pitchFamily="34" charset="0"/>
                <a:cs typeface="Calibri" panose="020F0502020204030204" pitchFamily="34" charset="0"/>
              </a:rPr>
              <a:t>Film screening: </a:t>
            </a:r>
            <a:r>
              <a:rPr lang="en-US" altLang="en-US" sz="1000" i="1" dirty="0">
                <a:latin typeface="Calibri" panose="020F0502020204030204" pitchFamily="34" charset="0"/>
                <a:cs typeface="Calibri" panose="020F0502020204030204" pitchFamily="34" charset="0"/>
              </a:rPr>
              <a:t>A Detail in Cyprus</a:t>
            </a:r>
            <a:r>
              <a:rPr lang="en-US" altLang="en-US" sz="1000" dirty="0">
                <a:latin typeface="Calibri" panose="020F0502020204030204" pitchFamily="34" charset="0"/>
                <a:cs typeface="Calibri" panose="020F0502020204030204" pitchFamily="34" charset="0"/>
              </a:rPr>
              <a:t> (1987) written and directed by </a:t>
            </a:r>
            <a:r>
              <a:rPr lang="en-US" altLang="en-US" sz="1000" b="1" dirty="0" err="1">
                <a:latin typeface="Calibri" panose="020F0502020204030204" pitchFamily="34" charset="0"/>
                <a:cs typeface="Calibri" panose="020F0502020204030204" pitchFamily="34" charset="0"/>
              </a:rPr>
              <a:t>Panikos</a:t>
            </a:r>
            <a:r>
              <a:rPr lang="en-US" altLang="en-US" sz="1000" b="1" dirty="0">
                <a:latin typeface="Calibri" panose="020F0502020204030204" pitchFamily="34" charset="0"/>
                <a:cs typeface="Calibri" panose="020F0502020204030204" pitchFamily="34" charset="0"/>
              </a:rPr>
              <a:t> </a:t>
            </a:r>
            <a:r>
              <a:rPr lang="en-US" altLang="en-US" sz="1000" b="1" dirty="0" err="1">
                <a:latin typeface="Calibri" panose="020F0502020204030204" pitchFamily="34" charset="0"/>
                <a:cs typeface="Calibri" panose="020F0502020204030204" pitchFamily="34" charset="0"/>
              </a:rPr>
              <a:t>Chrysanthou</a:t>
            </a:r>
            <a:r>
              <a:rPr lang="en-US" altLang="en-US" sz="1000" dirty="0">
                <a:latin typeface="Calibri" panose="020F0502020204030204" pitchFamily="34" charset="0"/>
                <a:cs typeface="Calibri" panose="020F0502020204030204" pitchFamily="34" charset="0"/>
              </a:rPr>
              <a:t>.</a:t>
            </a:r>
            <a:endParaRPr lang="en-GB" alt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2356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3">
            <a:extLst>
              <a:ext uri="{FF2B5EF4-FFF2-40B4-BE49-F238E27FC236}">
                <a16:creationId xmlns:a16="http://schemas.microsoft.com/office/drawing/2014/main" id="{5CB6FB5C-721A-C44F-AF95-50D19BC34338}"/>
              </a:ext>
            </a:extLst>
          </p:cNvPr>
          <p:cNvSpPr txBox="1">
            <a:spLocks noChangeArrowheads="1"/>
          </p:cNvSpPr>
          <p:nvPr/>
        </p:nvSpPr>
        <p:spPr bwMode="auto">
          <a:xfrm>
            <a:off x="2640013" y="1052513"/>
            <a:ext cx="6985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1200" b="1" dirty="0">
                <a:latin typeface="Calibri" panose="020F0502020204030204" pitchFamily="34" charset="0"/>
                <a:cs typeface="Calibri" panose="020F0502020204030204" pitchFamily="34" charset="0"/>
              </a:rPr>
              <a:t>Timeless Encounters – ‘Place of Barley’ </a:t>
            </a:r>
          </a:p>
          <a:p>
            <a:pPr algn="ctr">
              <a:spcBef>
                <a:spcPct val="0"/>
              </a:spcBef>
              <a:buFontTx/>
              <a:buNone/>
            </a:pPr>
            <a:endParaRPr lang="en-GB" altLang="en-US" sz="1200" b="1" dirty="0">
              <a:latin typeface="Calibri" panose="020F0502020204030204" pitchFamily="34" charset="0"/>
              <a:cs typeface="Calibri" panose="020F0502020204030204" pitchFamily="34" charset="0"/>
            </a:endParaRPr>
          </a:p>
          <a:p>
            <a:pPr algn="ctr">
              <a:spcBef>
                <a:spcPct val="0"/>
              </a:spcBef>
              <a:buFontTx/>
              <a:buNone/>
            </a:pPr>
            <a:r>
              <a:rPr lang="en-GB" altLang="en-US" sz="1200" i="1" dirty="0">
                <a:latin typeface="Calibri" panose="020F0502020204030204" pitchFamily="34" charset="0"/>
                <a:cs typeface="Calibri" panose="020F0502020204030204" pitchFamily="34" charset="0"/>
              </a:rPr>
              <a:t>(Nomadic Dialogue One)</a:t>
            </a:r>
          </a:p>
          <a:p>
            <a:pPr>
              <a:spcBef>
                <a:spcPct val="0"/>
              </a:spcBef>
              <a:buFontTx/>
              <a:buNone/>
            </a:pPr>
            <a:r>
              <a:rPr lang="en-GB" altLang="en-US" sz="1200" b="1" dirty="0">
                <a:latin typeface="Calibri" panose="020F0502020204030204" pitchFamily="34" charset="0"/>
                <a:cs typeface="Calibri" panose="020F0502020204030204" pitchFamily="34" charset="0"/>
              </a:rPr>
              <a:t> </a:t>
            </a:r>
          </a:p>
          <a:p>
            <a:pPr>
              <a:spcBef>
                <a:spcPct val="0"/>
              </a:spcBef>
              <a:buFontTx/>
              <a:buNone/>
            </a:pPr>
            <a:endParaRPr lang="en-GB" altLang="en-US" sz="1200" b="1" dirty="0">
              <a:latin typeface="Calibri" panose="020F0502020204030204" pitchFamily="34" charset="0"/>
              <a:cs typeface="Calibri" panose="020F0502020204030204" pitchFamily="34" charset="0"/>
            </a:endParaRP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US" altLang="en-US" sz="1200" dirty="0">
                <a:latin typeface="Calibri" panose="020F0502020204030204" pitchFamily="34" charset="0"/>
                <a:cs typeface="Calibri" panose="020F0502020204030204" pitchFamily="34" charset="0"/>
              </a:rPr>
              <a:t>Between 24</a:t>
            </a:r>
            <a:r>
              <a:rPr lang="en-US" altLang="en-US" sz="1200" baseline="30000" dirty="0">
                <a:latin typeface="Calibri" panose="020F0502020204030204" pitchFamily="34" charset="0"/>
                <a:cs typeface="Calibri" panose="020F0502020204030204" pitchFamily="34" charset="0"/>
              </a:rPr>
              <a:t>th</a:t>
            </a:r>
            <a:r>
              <a:rPr lang="en-US" altLang="en-US" sz="1200" dirty="0">
                <a:latin typeface="Calibri" panose="020F0502020204030204" pitchFamily="34" charset="0"/>
                <a:cs typeface="Calibri" panose="020F0502020204030204" pitchFamily="34" charset="0"/>
              </a:rPr>
              <a:t>-25</a:t>
            </a:r>
            <a:r>
              <a:rPr lang="en-US" altLang="en-US" sz="1200" baseline="30000" dirty="0">
                <a:latin typeface="Calibri" panose="020F0502020204030204" pitchFamily="34" charset="0"/>
                <a:cs typeface="Calibri" panose="020F0502020204030204" pitchFamily="34" charset="0"/>
              </a:rPr>
              <a:t>th</a:t>
            </a:r>
            <a:r>
              <a:rPr lang="en-US" altLang="en-US" sz="1200" dirty="0">
                <a:latin typeface="Calibri" panose="020F0502020204030204" pitchFamily="34" charset="0"/>
                <a:cs typeface="Calibri" panose="020F0502020204030204" pitchFamily="34" charset="0"/>
              </a:rPr>
              <a:t> March members of CCFT along with Greek and Turkish Cypriot artists, architects, activists and academics engaged in a series of creative interventions and events within the abandoned village of </a:t>
            </a:r>
            <a:r>
              <a:rPr lang="en-US" altLang="en-US" sz="1200" dirty="0" err="1">
                <a:latin typeface="Calibri" panose="020F0502020204030204" pitchFamily="34" charset="0"/>
                <a:cs typeface="Calibri" panose="020F0502020204030204" pitchFamily="34" charset="0"/>
              </a:rPr>
              <a:t>Ayios</a:t>
            </a:r>
            <a:r>
              <a:rPr lang="en-US" altLang="en-US" sz="1200" dirty="0">
                <a:latin typeface="Calibri" panose="020F0502020204030204" pitchFamily="34" charset="0"/>
                <a:cs typeface="Calibri" panose="020F0502020204030204" pitchFamily="34" charset="0"/>
              </a:rPr>
              <a:t> </a:t>
            </a:r>
            <a:r>
              <a:rPr lang="en-US" altLang="en-US" sz="1200" dirty="0" err="1">
                <a:latin typeface="Calibri" panose="020F0502020204030204" pitchFamily="34" charset="0"/>
                <a:cs typeface="Calibri" panose="020F0502020204030204" pitchFamily="34" charset="0"/>
              </a:rPr>
              <a:t>Sozomenos</a:t>
            </a:r>
            <a:r>
              <a:rPr lang="en-US" altLang="en-US" sz="1200" dirty="0">
                <a:latin typeface="Calibri" panose="020F0502020204030204" pitchFamily="34" charset="0"/>
                <a:cs typeface="Calibri" panose="020F0502020204030204" pitchFamily="34" charset="0"/>
              </a:rPr>
              <a:t> and the surrounding area. </a:t>
            </a:r>
          </a:p>
          <a:p>
            <a:pPr>
              <a:spcBef>
                <a:spcPct val="0"/>
              </a:spcBef>
              <a:buFontTx/>
              <a:buNone/>
            </a:pPr>
            <a:endParaRPr lang="en-US" altLang="en-US" sz="1200" dirty="0">
              <a:latin typeface="Calibri" panose="020F0502020204030204" pitchFamily="34" charset="0"/>
              <a:cs typeface="Calibri" panose="020F0502020204030204" pitchFamily="34" charset="0"/>
            </a:endParaRPr>
          </a:p>
          <a:p>
            <a:pPr>
              <a:spcBef>
                <a:spcPct val="0"/>
              </a:spcBef>
              <a:buFontTx/>
              <a:buNone/>
            </a:pPr>
            <a:r>
              <a:rPr lang="en-US" altLang="en-US" sz="1200" dirty="0" err="1">
                <a:latin typeface="Calibri" panose="020F0502020204030204" pitchFamily="34" charset="0"/>
                <a:cs typeface="Calibri" panose="020F0502020204030204" pitchFamily="34" charset="0"/>
              </a:rPr>
              <a:t>Ayios</a:t>
            </a:r>
            <a:r>
              <a:rPr lang="en-US" altLang="en-US" sz="1200" dirty="0">
                <a:latin typeface="Calibri" panose="020F0502020204030204" pitchFamily="34" charset="0"/>
                <a:cs typeface="Calibri" panose="020F0502020204030204" pitchFamily="34" charset="0"/>
              </a:rPr>
              <a:t> </a:t>
            </a:r>
            <a:r>
              <a:rPr lang="en-US" altLang="en-US" sz="1200" dirty="0" err="1">
                <a:latin typeface="Calibri" panose="020F0502020204030204" pitchFamily="34" charset="0"/>
                <a:cs typeface="Calibri" panose="020F0502020204030204" pitchFamily="34" charset="0"/>
              </a:rPr>
              <a:t>Sozomenos</a:t>
            </a:r>
            <a:r>
              <a:rPr lang="en-US" altLang="en-US" sz="1200" dirty="0">
                <a:latin typeface="Calibri" panose="020F0502020204030204" pitchFamily="34" charset="0"/>
                <a:cs typeface="Calibri" panose="020F0502020204030204" pitchFamily="34" charset="0"/>
              </a:rPr>
              <a:t> lies in the Republic of Cyprus, just a few kilometers south of the UN brokered demilitarized Buffer Zone, and some 30 kilometers east of the City of Nicosia. Initial interests regarding the locality resulted from fieldwork undertaken by CCFT, and related researches made by architecture students (University of Nicosia) in the area in 2016. This was followed by discussions during the CCFT Colloquium held in the Architecture Department, the University of Nicosia in November that same year. </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US" altLang="en-US" sz="1200" dirty="0">
                <a:latin typeface="Calibri" panose="020F0502020204030204" pitchFamily="34" charset="0"/>
                <a:cs typeface="Calibri" panose="020F0502020204030204" pitchFamily="34" charset="0"/>
              </a:rPr>
              <a:t>Given the historic significance of the area (it has proved a rich source of archaeological remains), the village's more recent political history (its abandonment its in 1964 and present proximity to the UN Buffer Zone (established in late 1974)), and its current status as an environmental resource it provides a powerful, multi-layered and poignant location and focus for creative inter-communal and ecological research.</a:t>
            </a:r>
            <a:endParaRPr lang="en-GB" altLang="en-US" sz="1200" dirty="0">
              <a:latin typeface="Calibri" panose="020F0502020204030204" pitchFamily="34" charset="0"/>
              <a:cs typeface="Calibri" panose="020F0502020204030204" pitchFamily="34" charset="0"/>
            </a:endParaRPr>
          </a:p>
          <a:p>
            <a:pPr>
              <a:spcBef>
                <a:spcPct val="0"/>
              </a:spcBef>
              <a:buFontTx/>
              <a:buNone/>
            </a:pPr>
            <a:r>
              <a:rPr lang="en-US" altLang="en-US" sz="1200" dirty="0">
                <a:latin typeface="Calibri" panose="020F0502020204030204" pitchFamily="34" charset="0"/>
                <a:cs typeface="Calibri" panose="020F0502020204030204" pitchFamily="34" charset="0"/>
              </a:rPr>
              <a:t> </a:t>
            </a:r>
          </a:p>
          <a:p>
            <a:pPr>
              <a:spcBef>
                <a:spcPct val="0"/>
              </a:spcBef>
              <a:buFontTx/>
              <a:buNone/>
            </a:pPr>
            <a:endParaRPr lang="en-GB" altLang="en-US" sz="1200" dirty="0">
              <a:latin typeface="Calibri" panose="020F0502020204030204" pitchFamily="34" charset="0"/>
              <a:cs typeface="Calibri" panose="020F0502020204030204" pitchFamily="34" charset="0"/>
            </a:endParaRPr>
          </a:p>
          <a:p>
            <a:pPr>
              <a:spcBef>
                <a:spcPct val="0"/>
              </a:spcBef>
              <a:buFontTx/>
              <a:buNone/>
            </a:pPr>
            <a:endParaRPr lang="en-US" altLang="en-US" sz="1200" dirty="0">
              <a:latin typeface="Calibri" panose="020F0502020204030204" pitchFamily="34" charset="0"/>
              <a:cs typeface="Calibri" panose="020F0502020204030204" pitchFamily="34" charset="0"/>
            </a:endParaRPr>
          </a:p>
          <a:p>
            <a:pPr>
              <a:spcBef>
                <a:spcPct val="0"/>
              </a:spcBef>
              <a:buFontTx/>
              <a:buNone/>
            </a:pPr>
            <a:r>
              <a:rPr lang="en-US" altLang="en-US" sz="1000" dirty="0">
                <a:latin typeface="Calibri" panose="020F0502020204030204" pitchFamily="34" charset="0"/>
                <a:cs typeface="Calibri" panose="020F0502020204030204" pitchFamily="34" charset="0"/>
              </a:rPr>
              <a:t>The project was developed through consultations with members of the community, and with others holding specialist knowledge of the locality, its history and ecology. </a:t>
            </a:r>
            <a:endParaRPr lang="en-GB" altLang="en-US" sz="1000" dirty="0">
              <a:latin typeface="Calibri" panose="020F0502020204030204" pitchFamily="34" charset="0"/>
              <a:cs typeface="Calibri" panose="020F0502020204030204" pitchFamily="34" charset="0"/>
            </a:endParaRPr>
          </a:p>
          <a:p>
            <a:pPr>
              <a:spcBef>
                <a:spcPct val="0"/>
              </a:spcBef>
              <a:buFontTx/>
              <a:buNone/>
            </a:pPr>
            <a:endParaRPr lang="en-US" altLang="en-US" sz="2400" dirty="0"/>
          </a:p>
        </p:txBody>
      </p:sp>
    </p:spTree>
    <p:extLst>
      <p:ext uri="{BB962C8B-B14F-4D97-AF65-F5344CB8AC3E}">
        <p14:creationId xmlns:p14="http://schemas.microsoft.com/office/powerpoint/2010/main" val="1119033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descr="Agios Sozomenos Village View">
            <a:extLst>
              <a:ext uri="{FF2B5EF4-FFF2-40B4-BE49-F238E27FC236}">
                <a16:creationId xmlns:a16="http://schemas.microsoft.com/office/drawing/2014/main" id="{7972C18F-F058-3948-AFDC-912263E93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1435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05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a:extLst>
              <a:ext uri="{FF2B5EF4-FFF2-40B4-BE49-F238E27FC236}">
                <a16:creationId xmlns:a16="http://schemas.microsoft.com/office/drawing/2014/main" id="{A6410CC3-3F2D-D941-A6C2-3CE39FA18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04813"/>
            <a:ext cx="7561263"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64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a:extLst>
              <a:ext uri="{FF2B5EF4-FFF2-40B4-BE49-F238E27FC236}">
                <a16:creationId xmlns:a16="http://schemas.microsoft.com/office/drawing/2014/main" id="{4B86E2A0-D097-2A4D-93D4-73639DA7A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620714"/>
            <a:ext cx="76327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5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P1030113">
            <a:extLst>
              <a:ext uri="{FF2B5EF4-FFF2-40B4-BE49-F238E27FC236}">
                <a16:creationId xmlns:a16="http://schemas.microsoft.com/office/drawing/2014/main" id="{939B4C72-0141-1D43-A65B-4916C5096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501651"/>
            <a:ext cx="7800975"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39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1252</Words>
  <Application>Microsoft Macintosh PowerPoint</Application>
  <PresentationFormat>Widescreen</PresentationFormat>
  <Paragraphs>229</Paragraphs>
  <Slides>35</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ＭＳ Ｐゴシック</vt:lpstr>
      <vt:lpstr>Arial</vt:lpstr>
      <vt:lpstr>Baskerville</vt:lpstr>
      <vt:lpstr>Baskerville Old Face</vt:lpstr>
      <vt:lpstr>Calibri</vt:lpstr>
      <vt:lpstr>Calibri Light</vt:lpstr>
      <vt:lpstr>Geneva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Harold</dc:creator>
  <cp:lastModifiedBy>Jim Harold</cp:lastModifiedBy>
  <cp:revision>3</cp:revision>
  <dcterms:created xsi:type="dcterms:W3CDTF">2019-03-17T13:35:38Z</dcterms:created>
  <dcterms:modified xsi:type="dcterms:W3CDTF">2019-03-17T13:43:34Z</dcterms:modified>
</cp:coreProperties>
</file>