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24" r:id="rId2"/>
    <p:sldId id="345" r:id="rId3"/>
    <p:sldId id="346" r:id="rId4"/>
    <p:sldId id="347" r:id="rId5"/>
    <p:sldId id="348" r:id="rId6"/>
    <p:sldId id="349" r:id="rId7"/>
    <p:sldId id="350" r:id="rId8"/>
    <p:sldId id="351" r:id="rId9"/>
    <p:sldId id="352" r:id="rId10"/>
    <p:sldId id="328" r:id="rId11"/>
    <p:sldId id="330" r:id="rId12"/>
    <p:sldId id="329" r:id="rId13"/>
    <p:sldId id="337" r:id="rId14"/>
    <p:sldId id="336" r:id="rId15"/>
    <p:sldId id="338" r:id="rId16"/>
    <p:sldId id="334" r:id="rId17"/>
    <p:sldId id="353" r:id="rId18"/>
    <p:sldId id="339" r:id="rId19"/>
    <p:sldId id="341" r:id="rId20"/>
    <p:sldId id="33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1"/>
    <p:restoredTop sz="86418"/>
  </p:normalViewPr>
  <p:slideViewPr>
    <p:cSldViewPr snapToGrid="0" snapToObjects="1">
      <p:cViewPr varScale="1">
        <p:scale>
          <a:sx n="131" d="100"/>
          <a:sy n="131" d="100"/>
        </p:scale>
        <p:origin x="376" y="18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0141C-57AC-CF4F-95F4-51BFDCA6775D}" type="datetimeFigureOut">
              <a:rPr lang="en-US" smtClean="0"/>
              <a:t>3/17/19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AF38-9F89-204A-A457-E3B1012EAD22}" type="slidenum">
              <a:rPr lang="en-US" smtClean="0"/>
              <a:t>‹#›</a:t>
            </a:fld>
            <a:endParaRPr lang="en-US"/>
          </a:p>
        </p:txBody>
      </p:sp>
    </p:spTree>
    <p:extLst>
      <p:ext uri="{BB962C8B-B14F-4D97-AF65-F5344CB8AC3E}">
        <p14:creationId xmlns:p14="http://schemas.microsoft.com/office/powerpoint/2010/main" val="296262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3657E2BC-EF75-854F-A513-7A2E47E7F37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430DBC-B4E5-744E-842D-5845FB477E84}" type="slidenum">
              <a:rPr lang="en-US" altLang="en-US" sz="1200" smtClean="0"/>
              <a:pPr/>
              <a:t>1</a:t>
            </a:fld>
            <a:endParaRPr lang="en-US" altLang="en-US" sz="1200"/>
          </a:p>
        </p:txBody>
      </p:sp>
      <p:sp>
        <p:nvSpPr>
          <p:cNvPr id="175106" name="Rectangle 2">
            <a:extLst>
              <a:ext uri="{FF2B5EF4-FFF2-40B4-BE49-F238E27FC236}">
                <a16:creationId xmlns:a16="http://schemas.microsoft.com/office/drawing/2014/main" id="{45AA2FB1-0F8E-854F-8866-880724E92578}"/>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C649CEFB-651F-5B4B-B4FE-2F1A4E88DA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032570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a:extLst>
              <a:ext uri="{FF2B5EF4-FFF2-40B4-BE49-F238E27FC236}">
                <a16:creationId xmlns:a16="http://schemas.microsoft.com/office/drawing/2014/main" id="{67B923D6-D707-5A4F-9971-A255E59714A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83AFDE-F217-6F44-B375-14C5B938DE0F}" type="slidenum">
              <a:rPr lang="en-US" altLang="en-US" sz="1200" smtClean="0"/>
              <a:pPr/>
              <a:t>11</a:t>
            </a:fld>
            <a:endParaRPr lang="en-US" altLang="en-US" sz="1200"/>
          </a:p>
        </p:txBody>
      </p:sp>
      <p:sp>
        <p:nvSpPr>
          <p:cNvPr id="180226" name="Rectangle 2">
            <a:extLst>
              <a:ext uri="{FF2B5EF4-FFF2-40B4-BE49-F238E27FC236}">
                <a16:creationId xmlns:a16="http://schemas.microsoft.com/office/drawing/2014/main" id="{B5926DBD-B26A-F74F-BBCF-7D33B2878B97}"/>
              </a:ext>
            </a:extLst>
          </p:cNvPr>
          <p:cNvSpPr>
            <a:spLocks noGrp="1" noRot="1" noChangeAspect="1" noChangeArrowheads="1" noTextEdit="1"/>
          </p:cNvSpPr>
          <p:nvPr>
            <p:ph type="sldImg"/>
          </p:nvPr>
        </p:nvSpPr>
        <p:spPr>
          <a:solidFill>
            <a:srgbClr val="FFFFFF"/>
          </a:solidFill>
          <a:ln/>
        </p:spPr>
      </p:sp>
      <p:sp>
        <p:nvSpPr>
          <p:cNvPr id="180227" name="Rectangle 3">
            <a:extLst>
              <a:ext uri="{FF2B5EF4-FFF2-40B4-BE49-F238E27FC236}">
                <a16:creationId xmlns:a16="http://schemas.microsoft.com/office/drawing/2014/main" id="{0FAA778A-7B76-7849-91CD-8A5413B261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26208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a:extLst>
              <a:ext uri="{FF2B5EF4-FFF2-40B4-BE49-F238E27FC236}">
                <a16:creationId xmlns:a16="http://schemas.microsoft.com/office/drawing/2014/main" id="{18FC5B1B-B68D-F448-B8B8-7F8E292D279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AAC614-AAA7-7F43-B746-973DF8132767}" type="slidenum">
              <a:rPr lang="en-US" altLang="en-US" sz="1200" smtClean="0"/>
              <a:pPr/>
              <a:t>12</a:t>
            </a:fld>
            <a:endParaRPr lang="en-US" altLang="en-US" sz="1200"/>
          </a:p>
        </p:txBody>
      </p:sp>
      <p:sp>
        <p:nvSpPr>
          <p:cNvPr id="182274" name="Rectangle 2">
            <a:extLst>
              <a:ext uri="{FF2B5EF4-FFF2-40B4-BE49-F238E27FC236}">
                <a16:creationId xmlns:a16="http://schemas.microsoft.com/office/drawing/2014/main" id="{A6604A4F-EA6C-A246-9785-E2D1FB62FF4D}"/>
              </a:ext>
            </a:extLst>
          </p:cNvPr>
          <p:cNvSpPr>
            <a:spLocks noGrp="1" noRot="1" noChangeAspect="1" noChangeArrowheads="1" noTextEdit="1"/>
          </p:cNvSpPr>
          <p:nvPr>
            <p:ph type="sldImg"/>
          </p:nvPr>
        </p:nvSpPr>
        <p:spPr>
          <a:solidFill>
            <a:srgbClr val="FFFFFF"/>
          </a:solidFill>
          <a:ln/>
        </p:spPr>
      </p:sp>
      <p:sp>
        <p:nvSpPr>
          <p:cNvPr id="182275" name="Rectangle 3">
            <a:extLst>
              <a:ext uri="{FF2B5EF4-FFF2-40B4-BE49-F238E27FC236}">
                <a16:creationId xmlns:a16="http://schemas.microsoft.com/office/drawing/2014/main" id="{58A691C2-072E-914A-9ABA-F2425BE4625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97207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a:extLst>
              <a:ext uri="{FF2B5EF4-FFF2-40B4-BE49-F238E27FC236}">
                <a16:creationId xmlns:a16="http://schemas.microsoft.com/office/drawing/2014/main" id="{8B7C9C91-98CD-4A4D-ADDB-7275A92010B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903469-7364-F141-AE4A-8C4169779ACA}" type="slidenum">
              <a:rPr lang="en-US" altLang="en-US" sz="1200" smtClean="0"/>
              <a:pPr/>
              <a:t>13</a:t>
            </a:fld>
            <a:endParaRPr lang="en-US" altLang="en-US" sz="1200"/>
          </a:p>
        </p:txBody>
      </p:sp>
      <p:sp>
        <p:nvSpPr>
          <p:cNvPr id="186370" name="Rectangle 2">
            <a:extLst>
              <a:ext uri="{FF2B5EF4-FFF2-40B4-BE49-F238E27FC236}">
                <a16:creationId xmlns:a16="http://schemas.microsoft.com/office/drawing/2014/main" id="{673A44F0-C228-374D-B82B-C6CFDBD7B79F}"/>
              </a:ext>
            </a:extLst>
          </p:cNvPr>
          <p:cNvSpPr>
            <a:spLocks noGrp="1" noRot="1" noChangeAspect="1" noChangeArrowheads="1" noTextEdit="1"/>
          </p:cNvSpPr>
          <p:nvPr>
            <p:ph type="sldImg"/>
          </p:nvPr>
        </p:nvSpPr>
        <p:spPr>
          <a:solidFill>
            <a:srgbClr val="FFFFFF"/>
          </a:solidFill>
          <a:ln/>
        </p:spPr>
      </p:sp>
      <p:sp>
        <p:nvSpPr>
          <p:cNvPr id="186371" name="Rectangle 3">
            <a:extLst>
              <a:ext uri="{FF2B5EF4-FFF2-40B4-BE49-F238E27FC236}">
                <a16:creationId xmlns:a16="http://schemas.microsoft.com/office/drawing/2014/main" id="{D0E72F81-E205-284D-B336-B2EFFBA13BA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512407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a:extLst>
              <a:ext uri="{FF2B5EF4-FFF2-40B4-BE49-F238E27FC236}">
                <a16:creationId xmlns:a16="http://schemas.microsoft.com/office/drawing/2014/main" id="{BC474589-81AC-6343-B6CD-FDAD80C9D6E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41CBBA-6290-2943-B877-3EDAB369059A}" type="slidenum">
              <a:rPr lang="en-US" altLang="en-US" sz="1200" smtClean="0"/>
              <a:pPr/>
              <a:t>14</a:t>
            </a:fld>
            <a:endParaRPr lang="en-US" altLang="en-US" sz="1200"/>
          </a:p>
        </p:txBody>
      </p:sp>
      <p:sp>
        <p:nvSpPr>
          <p:cNvPr id="184322" name="Rectangle 2">
            <a:extLst>
              <a:ext uri="{FF2B5EF4-FFF2-40B4-BE49-F238E27FC236}">
                <a16:creationId xmlns:a16="http://schemas.microsoft.com/office/drawing/2014/main" id="{6CFE7E58-B992-4F42-9D94-DE0400B12A2A}"/>
              </a:ext>
            </a:extLst>
          </p:cNvPr>
          <p:cNvSpPr>
            <a:spLocks noGrp="1" noRot="1" noChangeAspect="1" noChangeArrowheads="1" noTextEdit="1"/>
          </p:cNvSpPr>
          <p:nvPr>
            <p:ph type="sldImg"/>
          </p:nvPr>
        </p:nvSpPr>
        <p:spPr>
          <a:solidFill>
            <a:srgbClr val="FFFFFF"/>
          </a:solidFill>
          <a:ln/>
        </p:spPr>
      </p:sp>
      <p:sp>
        <p:nvSpPr>
          <p:cNvPr id="184323" name="Rectangle 3">
            <a:extLst>
              <a:ext uri="{FF2B5EF4-FFF2-40B4-BE49-F238E27FC236}">
                <a16:creationId xmlns:a16="http://schemas.microsoft.com/office/drawing/2014/main" id="{35C4AAFD-507A-B044-BD4F-9D7FA6C247D3}"/>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415570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a:extLst>
              <a:ext uri="{FF2B5EF4-FFF2-40B4-BE49-F238E27FC236}">
                <a16:creationId xmlns:a16="http://schemas.microsoft.com/office/drawing/2014/main" id="{36FFCA80-142C-7249-906B-5EB6448CA3EA}"/>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2C83FA-25E2-3F4C-8104-D4494FAC3743}" type="slidenum">
              <a:rPr lang="en-US" altLang="en-US" sz="1200" smtClean="0"/>
              <a:pPr/>
              <a:t>15</a:t>
            </a:fld>
            <a:endParaRPr lang="en-US" altLang="en-US" sz="1200"/>
          </a:p>
        </p:txBody>
      </p:sp>
      <p:sp>
        <p:nvSpPr>
          <p:cNvPr id="188418" name="Rectangle 2">
            <a:extLst>
              <a:ext uri="{FF2B5EF4-FFF2-40B4-BE49-F238E27FC236}">
                <a16:creationId xmlns:a16="http://schemas.microsoft.com/office/drawing/2014/main" id="{1F443C7B-A76B-124D-A226-1A055C092EE2}"/>
              </a:ext>
            </a:extLst>
          </p:cNvPr>
          <p:cNvSpPr>
            <a:spLocks noGrp="1" noRot="1" noChangeAspect="1" noChangeArrowheads="1" noTextEdit="1"/>
          </p:cNvSpPr>
          <p:nvPr>
            <p:ph type="sldImg"/>
          </p:nvPr>
        </p:nvSpPr>
        <p:spPr>
          <a:solidFill>
            <a:srgbClr val="FFFFFF"/>
          </a:solidFill>
          <a:ln/>
        </p:spPr>
      </p:sp>
      <p:sp>
        <p:nvSpPr>
          <p:cNvPr id="188419" name="Rectangle 3">
            <a:extLst>
              <a:ext uri="{FF2B5EF4-FFF2-40B4-BE49-F238E27FC236}">
                <a16:creationId xmlns:a16="http://schemas.microsoft.com/office/drawing/2014/main" id="{2B3FB31D-BD6A-8647-8B7F-47E45BE6BEE4}"/>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24545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a:extLst>
              <a:ext uri="{FF2B5EF4-FFF2-40B4-BE49-F238E27FC236}">
                <a16:creationId xmlns:a16="http://schemas.microsoft.com/office/drawing/2014/main" id="{891EF94A-E5DF-934B-83F8-9BC78D0B74B9}"/>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920646-C965-DF42-8C12-8E32D77B5A6F}" type="slidenum">
              <a:rPr lang="en-US" altLang="en-US" sz="1200" smtClean="0"/>
              <a:pPr/>
              <a:t>16</a:t>
            </a:fld>
            <a:endParaRPr lang="en-US" altLang="en-US" sz="1200"/>
          </a:p>
        </p:txBody>
      </p:sp>
      <p:sp>
        <p:nvSpPr>
          <p:cNvPr id="200706" name="Rectangle 2">
            <a:extLst>
              <a:ext uri="{FF2B5EF4-FFF2-40B4-BE49-F238E27FC236}">
                <a16:creationId xmlns:a16="http://schemas.microsoft.com/office/drawing/2014/main" id="{9AFEAE73-0201-DA49-B014-076048076CDF}"/>
              </a:ext>
            </a:extLst>
          </p:cNvPr>
          <p:cNvSpPr>
            <a:spLocks noGrp="1" noRot="1" noChangeAspect="1" noChangeArrowheads="1" noTextEdit="1"/>
          </p:cNvSpPr>
          <p:nvPr>
            <p:ph type="sldImg"/>
          </p:nvPr>
        </p:nvSpPr>
        <p:spPr>
          <a:solidFill>
            <a:srgbClr val="FFFFFF"/>
          </a:solidFill>
          <a:ln/>
        </p:spPr>
      </p:sp>
      <p:sp>
        <p:nvSpPr>
          <p:cNvPr id="200707" name="Rectangle 3">
            <a:extLst>
              <a:ext uri="{FF2B5EF4-FFF2-40B4-BE49-F238E27FC236}">
                <a16:creationId xmlns:a16="http://schemas.microsoft.com/office/drawing/2014/main" id="{16A7E5F6-2D7F-AE45-9366-F005A32A0BA7}"/>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90174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a:extLst>
              <a:ext uri="{FF2B5EF4-FFF2-40B4-BE49-F238E27FC236}">
                <a16:creationId xmlns:a16="http://schemas.microsoft.com/office/drawing/2014/main" id="{564A54E8-C8A8-AA4E-8116-7ABBEC30D48F}"/>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B810485-0D38-3142-8F99-61D1370D5EFA}" type="slidenum">
              <a:rPr lang="en-US" altLang="en-US" sz="1200" smtClean="0"/>
              <a:pPr/>
              <a:t>18</a:t>
            </a:fld>
            <a:endParaRPr lang="en-US" altLang="en-US" sz="1200"/>
          </a:p>
        </p:txBody>
      </p:sp>
      <p:sp>
        <p:nvSpPr>
          <p:cNvPr id="190466" name="Rectangle 2">
            <a:extLst>
              <a:ext uri="{FF2B5EF4-FFF2-40B4-BE49-F238E27FC236}">
                <a16:creationId xmlns:a16="http://schemas.microsoft.com/office/drawing/2014/main" id="{6BEE09B0-A274-7B4A-9D8E-0FA244182652}"/>
              </a:ext>
            </a:extLst>
          </p:cNvPr>
          <p:cNvSpPr>
            <a:spLocks noGrp="1" noRot="1" noChangeAspect="1" noChangeArrowheads="1" noTextEdit="1"/>
          </p:cNvSpPr>
          <p:nvPr>
            <p:ph type="sldImg"/>
          </p:nvPr>
        </p:nvSpPr>
        <p:spPr>
          <a:solidFill>
            <a:srgbClr val="FFFFFF"/>
          </a:solidFill>
          <a:ln/>
        </p:spPr>
      </p:sp>
      <p:sp>
        <p:nvSpPr>
          <p:cNvPr id="190467" name="Rectangle 3">
            <a:extLst>
              <a:ext uri="{FF2B5EF4-FFF2-40B4-BE49-F238E27FC236}">
                <a16:creationId xmlns:a16="http://schemas.microsoft.com/office/drawing/2014/main" id="{8B414F34-3A3C-A040-AAD9-C7DA35EE3B1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91947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a:extLst>
              <a:ext uri="{FF2B5EF4-FFF2-40B4-BE49-F238E27FC236}">
                <a16:creationId xmlns:a16="http://schemas.microsoft.com/office/drawing/2014/main" id="{5D4CB104-45F7-604A-BB3C-357E3FF6923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3B696C-ED6E-3846-941B-7C71C84209A4}" type="slidenum">
              <a:rPr lang="en-US" altLang="en-US" sz="1200" smtClean="0"/>
              <a:pPr/>
              <a:t>19</a:t>
            </a:fld>
            <a:endParaRPr lang="en-US" altLang="en-US" sz="1200"/>
          </a:p>
        </p:txBody>
      </p:sp>
      <p:sp>
        <p:nvSpPr>
          <p:cNvPr id="194562" name="Rectangle 2">
            <a:extLst>
              <a:ext uri="{FF2B5EF4-FFF2-40B4-BE49-F238E27FC236}">
                <a16:creationId xmlns:a16="http://schemas.microsoft.com/office/drawing/2014/main" id="{0A19B32B-E4B0-FE4D-9A8B-8C9129795C38}"/>
              </a:ext>
            </a:extLst>
          </p:cNvPr>
          <p:cNvSpPr>
            <a:spLocks noGrp="1" noRot="1" noChangeAspect="1" noChangeArrowheads="1" noTextEdit="1"/>
          </p:cNvSpPr>
          <p:nvPr>
            <p:ph type="sldImg"/>
          </p:nvPr>
        </p:nvSpPr>
        <p:spPr>
          <a:solidFill>
            <a:srgbClr val="FFFFFF"/>
          </a:solidFill>
          <a:ln/>
        </p:spPr>
      </p:sp>
      <p:sp>
        <p:nvSpPr>
          <p:cNvPr id="194563" name="Rectangle 3">
            <a:extLst>
              <a:ext uri="{FF2B5EF4-FFF2-40B4-BE49-F238E27FC236}">
                <a16:creationId xmlns:a16="http://schemas.microsoft.com/office/drawing/2014/main" id="{06A2DC2E-4B7D-3040-8E49-E2F7ED1CCCF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117199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a:extLst>
              <a:ext uri="{FF2B5EF4-FFF2-40B4-BE49-F238E27FC236}">
                <a16:creationId xmlns:a16="http://schemas.microsoft.com/office/drawing/2014/main" id="{F1CF3354-DBEC-9144-A2E5-05AA3D63375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F8D6A8-D6A3-8948-B95B-ACE82E0FD503}" type="slidenum">
              <a:rPr lang="en-US" altLang="en-US" sz="1200" smtClean="0"/>
              <a:pPr/>
              <a:t>20</a:t>
            </a:fld>
            <a:endParaRPr lang="en-US" altLang="en-US" sz="1200"/>
          </a:p>
        </p:txBody>
      </p:sp>
      <p:sp>
        <p:nvSpPr>
          <p:cNvPr id="198658" name="Rectangle 2">
            <a:extLst>
              <a:ext uri="{FF2B5EF4-FFF2-40B4-BE49-F238E27FC236}">
                <a16:creationId xmlns:a16="http://schemas.microsoft.com/office/drawing/2014/main" id="{91228FBB-A343-3846-BEED-6C35589D19A8}"/>
              </a:ext>
            </a:extLst>
          </p:cNvPr>
          <p:cNvSpPr>
            <a:spLocks noGrp="1" noRot="1" noChangeAspect="1" noChangeArrowheads="1" noTextEdit="1"/>
          </p:cNvSpPr>
          <p:nvPr>
            <p:ph type="sldImg"/>
          </p:nvPr>
        </p:nvSpPr>
        <p:spPr>
          <a:solidFill>
            <a:srgbClr val="FFFFFF"/>
          </a:solidFill>
          <a:ln/>
        </p:spPr>
      </p:sp>
      <p:sp>
        <p:nvSpPr>
          <p:cNvPr id="198659" name="Rectangle 3">
            <a:extLst>
              <a:ext uri="{FF2B5EF4-FFF2-40B4-BE49-F238E27FC236}">
                <a16:creationId xmlns:a16="http://schemas.microsoft.com/office/drawing/2014/main" id="{2022BB55-05FB-454F-8F95-8BBDFD97D66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71241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3</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47841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4</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99317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5</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00523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6</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311773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7</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206923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8</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48219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14446ED8-36FA-854C-94C1-390E6C29C8C5}"/>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2EEFA2-15B6-F04F-8478-146D8F4EE65D}" type="slidenum">
              <a:rPr lang="en-US" altLang="en-US" sz="1200" smtClean="0"/>
              <a:pPr/>
              <a:t>9</a:t>
            </a:fld>
            <a:endParaRPr lang="en-US" altLang="en-US" sz="1200"/>
          </a:p>
        </p:txBody>
      </p:sp>
      <p:sp>
        <p:nvSpPr>
          <p:cNvPr id="202754" name="Rectangle 2">
            <a:extLst>
              <a:ext uri="{FF2B5EF4-FFF2-40B4-BE49-F238E27FC236}">
                <a16:creationId xmlns:a16="http://schemas.microsoft.com/office/drawing/2014/main" id="{76FA5DAB-6320-1D40-AF59-882D7253BD0D}"/>
              </a:ext>
            </a:extLst>
          </p:cNvPr>
          <p:cNvSpPr>
            <a:spLocks noGrp="1" noRot="1" noChangeAspect="1" noChangeArrowheads="1" noTextEdit="1"/>
          </p:cNvSpPr>
          <p:nvPr>
            <p:ph type="sldImg"/>
          </p:nvPr>
        </p:nvSpPr>
        <p:spPr>
          <a:solidFill>
            <a:srgbClr val="FFFFFF"/>
          </a:solidFill>
          <a:ln/>
        </p:spPr>
      </p:sp>
      <p:sp>
        <p:nvSpPr>
          <p:cNvPr id="202755" name="Rectangle 3">
            <a:extLst>
              <a:ext uri="{FF2B5EF4-FFF2-40B4-BE49-F238E27FC236}">
                <a16:creationId xmlns:a16="http://schemas.microsoft.com/office/drawing/2014/main" id="{E08E58E6-E10F-3448-8522-753A25A71A9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129729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a:extLst>
              <a:ext uri="{FF2B5EF4-FFF2-40B4-BE49-F238E27FC236}">
                <a16:creationId xmlns:a16="http://schemas.microsoft.com/office/drawing/2014/main" id="{D3F30498-A493-224E-B6EC-A6A2CAABD3AC}"/>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9BEED1-E515-DA4C-9F7B-D0B4B3E0C146}" type="slidenum">
              <a:rPr lang="en-US" altLang="en-US" sz="1200" smtClean="0"/>
              <a:pPr/>
              <a:t>10</a:t>
            </a:fld>
            <a:endParaRPr lang="en-US" altLang="en-US" sz="1200"/>
          </a:p>
        </p:txBody>
      </p:sp>
      <p:sp>
        <p:nvSpPr>
          <p:cNvPr id="178178" name="Rectangle 2">
            <a:extLst>
              <a:ext uri="{FF2B5EF4-FFF2-40B4-BE49-F238E27FC236}">
                <a16:creationId xmlns:a16="http://schemas.microsoft.com/office/drawing/2014/main" id="{A2CBE32B-8B75-8944-9F93-E595DE750CA0}"/>
              </a:ext>
            </a:extLst>
          </p:cNvPr>
          <p:cNvSpPr>
            <a:spLocks noGrp="1" noRot="1" noChangeAspect="1" noChangeArrowheads="1" noTextEdit="1"/>
          </p:cNvSpPr>
          <p:nvPr>
            <p:ph type="sldImg"/>
          </p:nvPr>
        </p:nvSpPr>
        <p:spPr>
          <a:solidFill>
            <a:srgbClr val="FFFFFF"/>
          </a:solidFill>
          <a:ln/>
        </p:spPr>
      </p:sp>
      <p:sp>
        <p:nvSpPr>
          <p:cNvPr id="178179" name="Rectangle 3">
            <a:extLst>
              <a:ext uri="{FF2B5EF4-FFF2-40B4-BE49-F238E27FC236}">
                <a16:creationId xmlns:a16="http://schemas.microsoft.com/office/drawing/2014/main" id="{1C161BAA-B18A-E644-8AC0-B43084F0986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304433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F5-B8E5-3C48-9B4F-C88FF1FEFC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2EB6B-4460-6942-B422-F5ED169A6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0993E-CBFD-EF47-89F1-9032D81DCB35}"/>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581F11CA-719C-9544-AD10-028DE01CF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80A8C-B412-1945-8A31-ED12F4AC40A6}"/>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346459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368C-4A22-414A-8FAD-091F693036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6466C2-8C30-3C49-8EA3-5A64B4978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A773F-D1A4-8043-87B2-E8243D14F2F6}"/>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F9462EAD-A62F-B447-BAD5-A645F0EC4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E071E-2BA1-6540-BE76-231D3BB93C2A}"/>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329688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3DEAB5-0BC1-DA46-917C-3A698514B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D4A135-A266-6B4A-86B2-D1E817EEA6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F6E98-8BC3-2245-835D-812A7C511818}"/>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E5D3E749-DFFC-0643-AD07-0405A480C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3FA07-1857-7341-8C1E-FFF7A49BFB3A}"/>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71767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AC0D-4B51-6048-80AA-FE683A9C6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E3E21-4C4D-4647-B7B2-B0B1C09371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59D78-03E4-674A-923F-50D5494ABEC0}"/>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7D81FC3F-B53D-F04C-872D-C792B4D29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47777-1DD2-0744-8003-E62197D70D7F}"/>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2418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6201-1076-134F-A4C4-0E3F9C7A5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82A4BD-30EB-9C43-993B-950B4878B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DBB07A-4E2C-F94B-9E95-C46E7F3BF5F9}"/>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244664FD-97A1-C841-94B4-3E547AA7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9F338-0871-064C-B8A9-796FE2E2FB9A}"/>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242115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6FB5-0238-ED47-B650-A8F3DAA53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843ED-15CC-A14A-9504-62C0BB3B35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51B116-98AE-8F43-9AAE-3FEB0925AC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528F16-C84D-034E-9AAE-23AF706B12A8}"/>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6" name="Footer Placeholder 5">
            <a:extLst>
              <a:ext uri="{FF2B5EF4-FFF2-40B4-BE49-F238E27FC236}">
                <a16:creationId xmlns:a16="http://schemas.microsoft.com/office/drawing/2014/main" id="{B38024CF-0350-F14E-BDC5-350E2BBC9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1C7DF-32D9-CC42-B167-A59A2DA13DE2}"/>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2889614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3641-BE1F-E24C-BF3D-13E08D90BA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41789-868D-6C4F-A774-BAF29E019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4719F8-ED39-2B48-9F80-39F45B350D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F517A-AECB-4141-AB71-EB81AE75E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1B571-77E0-DA4F-9F5C-65785294F8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F3046A-B432-A244-8EDE-E328D839B9E1}"/>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8" name="Footer Placeholder 7">
            <a:extLst>
              <a:ext uri="{FF2B5EF4-FFF2-40B4-BE49-F238E27FC236}">
                <a16:creationId xmlns:a16="http://schemas.microsoft.com/office/drawing/2014/main" id="{72DA6753-27BB-F64B-A38D-AA62B18AB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C762B-4371-E043-98FB-014FD80C8883}"/>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129082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C77C-4B79-7D4F-A3DC-BC8A120152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97ECF0-BA84-3A4B-8F40-5B56A7DFDDEF}"/>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4" name="Footer Placeholder 3">
            <a:extLst>
              <a:ext uri="{FF2B5EF4-FFF2-40B4-BE49-F238E27FC236}">
                <a16:creationId xmlns:a16="http://schemas.microsoft.com/office/drawing/2014/main" id="{428C5F78-850E-4C40-9694-9468ADDB4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2872B-627A-524D-B886-77F2B7B0B53C}"/>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418498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B89D13-C737-A040-8692-CD3E2F4446DB}"/>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3" name="Footer Placeholder 2">
            <a:extLst>
              <a:ext uri="{FF2B5EF4-FFF2-40B4-BE49-F238E27FC236}">
                <a16:creationId xmlns:a16="http://schemas.microsoft.com/office/drawing/2014/main" id="{61556032-76E4-0048-8009-9F92E13DC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2E8DF-2AB4-2B4F-9F4D-8B53C01DC190}"/>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219363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F57F-60A9-C348-9EAB-D7334723C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17BF74-AADD-5342-8127-7F04255C3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4CE371-A518-5648-A648-9CD064452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C51E65-5876-4C48-9051-EFD0DF7A8FDC}"/>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6" name="Footer Placeholder 5">
            <a:extLst>
              <a:ext uri="{FF2B5EF4-FFF2-40B4-BE49-F238E27FC236}">
                <a16:creationId xmlns:a16="http://schemas.microsoft.com/office/drawing/2014/main" id="{58E30EA9-CB80-D749-9FE0-C22521D7E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3E95D-B961-2244-9BE3-FC792B78D195}"/>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77397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1C07-4304-464F-A11D-72EC0F358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CF4B9E-14E6-E343-B093-17D10B88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4D797F-E314-3343-A9DE-E21391DB0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C5AAA6-4C83-1745-A1C8-F6DA3C542A24}"/>
              </a:ext>
            </a:extLst>
          </p:cNvPr>
          <p:cNvSpPr>
            <a:spLocks noGrp="1"/>
          </p:cNvSpPr>
          <p:nvPr>
            <p:ph type="dt" sz="half" idx="10"/>
          </p:nvPr>
        </p:nvSpPr>
        <p:spPr/>
        <p:txBody>
          <a:bodyPr/>
          <a:lstStyle/>
          <a:p>
            <a:fld id="{62060A26-8BF2-DA4C-B4EF-8B49BB4BEC5F}" type="datetimeFigureOut">
              <a:rPr lang="en-US" smtClean="0"/>
              <a:t>3/17/19</a:t>
            </a:fld>
            <a:endParaRPr lang="en-US"/>
          </a:p>
        </p:txBody>
      </p:sp>
      <p:sp>
        <p:nvSpPr>
          <p:cNvPr id="6" name="Footer Placeholder 5">
            <a:extLst>
              <a:ext uri="{FF2B5EF4-FFF2-40B4-BE49-F238E27FC236}">
                <a16:creationId xmlns:a16="http://schemas.microsoft.com/office/drawing/2014/main" id="{44984382-8D04-0543-A9A2-3EF1E178C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2B0C74-28EE-5444-ABDF-F04DE1EAED86}"/>
              </a:ext>
            </a:extLst>
          </p:cNvPr>
          <p:cNvSpPr>
            <a:spLocks noGrp="1"/>
          </p:cNvSpPr>
          <p:nvPr>
            <p:ph type="sldNum" sz="quarter" idx="12"/>
          </p:nvPr>
        </p:nvSpPr>
        <p:spPr/>
        <p:txBody>
          <a:bodyPr/>
          <a:lstStyle/>
          <a:p>
            <a:fld id="{A48DC276-38A8-AF44-9CEB-E972116B7522}" type="slidenum">
              <a:rPr lang="en-US" smtClean="0"/>
              <a:t>‹#›</a:t>
            </a:fld>
            <a:endParaRPr lang="en-US"/>
          </a:p>
        </p:txBody>
      </p:sp>
    </p:spTree>
    <p:extLst>
      <p:ext uri="{BB962C8B-B14F-4D97-AF65-F5344CB8AC3E}">
        <p14:creationId xmlns:p14="http://schemas.microsoft.com/office/powerpoint/2010/main" val="244982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F9009-DA64-204D-A08C-C2A2E846B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AB67B-177A-914D-A01E-0EC128D0B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EE94-5889-324C-968D-ECA6962AD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60A26-8BF2-DA4C-B4EF-8B49BB4BEC5F}" type="datetimeFigureOut">
              <a:rPr lang="en-US" smtClean="0"/>
              <a:t>3/17/19</a:t>
            </a:fld>
            <a:endParaRPr lang="en-US"/>
          </a:p>
        </p:txBody>
      </p:sp>
      <p:sp>
        <p:nvSpPr>
          <p:cNvPr id="5" name="Footer Placeholder 4">
            <a:extLst>
              <a:ext uri="{FF2B5EF4-FFF2-40B4-BE49-F238E27FC236}">
                <a16:creationId xmlns:a16="http://schemas.microsoft.com/office/drawing/2014/main" id="{9DBEBB3D-DFD0-BC4D-B8F0-DC1CF0641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5C50D-B660-504E-A0E1-D75109458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DC276-38A8-AF44-9CEB-E972116B7522}" type="slidenum">
              <a:rPr lang="en-US" smtClean="0"/>
              <a:t>‹#›</a:t>
            </a:fld>
            <a:endParaRPr lang="en-US"/>
          </a:p>
        </p:txBody>
      </p:sp>
    </p:spTree>
    <p:extLst>
      <p:ext uri="{BB962C8B-B14F-4D97-AF65-F5344CB8AC3E}">
        <p14:creationId xmlns:p14="http://schemas.microsoft.com/office/powerpoint/2010/main" val="309165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A5352D-1E92-8B46-B122-09933A44E012}"/>
              </a:ext>
            </a:extLst>
          </p:cNvPr>
          <p:cNvSpPr/>
          <p:nvPr/>
        </p:nvSpPr>
        <p:spPr>
          <a:xfrm>
            <a:off x="1990792" y="996559"/>
            <a:ext cx="8067608" cy="5008563"/>
          </a:xfrm>
          <a:prstGeom prst="rect">
            <a:avLst/>
          </a:prstGeom>
        </p:spPr>
        <p:txBody>
          <a:bodyPr wrap="square">
            <a:spAutoFit/>
          </a:bodyPr>
          <a:lstStyle/>
          <a:p>
            <a:pPr algn="r">
              <a:defRPr/>
            </a:pPr>
            <a:r>
              <a:rPr lang="en-GB" sz="2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CCFT – Nomadic Dialogues – </a:t>
            </a:r>
            <a:r>
              <a:rPr lang="en-GB" sz="2000" i="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Telavåg</a:t>
            </a:r>
            <a:r>
              <a:rPr lang="en-GB" sz="20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GB"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(2018)</a:t>
            </a:r>
          </a:p>
          <a:p>
            <a:pPr algn="r">
              <a:defRPr/>
            </a:pPr>
            <a:endParaRPr lang="en-GB" sz="1200"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r>
              <a:rPr lang="en-GB" sz="1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second in an ongoing series of Nomadic Dialogues organised in collaboration with members of CCFT</a:t>
            </a: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r>
              <a:rPr lang="en-GB" sz="1200" dirty="0">
                <a:solidFill>
                  <a:schemeClr val="bg1"/>
                </a:solidFill>
                <a:latin typeface="Calibri" panose="020F0502020204030204" pitchFamily="34" charset="0"/>
                <a:ea typeface="Times New Roman" panose="02020603050405020304" pitchFamily="18" charset="0"/>
                <a:cs typeface="Calibri" panose="020F0502020204030204" pitchFamily="34" charset="0"/>
              </a:rPr>
              <a:t>Participating Artists:</a:t>
            </a:r>
          </a:p>
          <a:p>
            <a:pPr algn="r">
              <a:defRPr/>
            </a:pPr>
            <a:endParaRPr lang="en-GB" sz="1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lnSpc>
                <a:spcPct val="150000"/>
              </a:lnSpc>
              <a:defRPr/>
            </a:pP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Susan Brind,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Yiorgos</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Hadjichristou</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Jim Harold, Duncan Higgins, Linda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Herfindal</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Lien,</a:t>
            </a:r>
          </a:p>
          <a:p>
            <a:pPr algn="r">
              <a:lnSpc>
                <a:spcPct val="150000"/>
              </a:lnSpc>
              <a:defRPr/>
            </a:pP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Andy Lock,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Marija</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Miloshevska</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Shauna McMullan, Johan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Sandborg</a:t>
            </a: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(curator), Ana </a:t>
            </a:r>
            <a:r>
              <a:rPr lang="en-GB"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Souto</a:t>
            </a:r>
            <a:endPar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lnSpc>
                <a:spcPct val="150000"/>
              </a:lnSpc>
              <a:defRPr/>
            </a:pPr>
            <a:r>
              <a:rPr lang="en-GB"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and students from the Faculty of Fine Art, Music and Design, University of Bergen </a:t>
            </a: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r>
              <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12-16 November 2018</a:t>
            </a: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endParaRPr lang="en-GB" sz="1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r">
              <a:defRPr/>
            </a:pPr>
            <a:r>
              <a:rPr lang="en-GB" sz="1000" dirty="0">
                <a:solidFill>
                  <a:schemeClr val="bg1"/>
                </a:solidFill>
                <a:latin typeface="Calibri" panose="020F0502020204030204" pitchFamily="34" charset="0"/>
                <a:ea typeface="Times New Roman" panose="02020603050405020304" pitchFamily="18" charset="0"/>
                <a:cs typeface="Calibri" panose="020F0502020204030204" pitchFamily="34" charset="0"/>
              </a:rPr>
              <a:t>Sponsored by: University of Bergen (Faculty of Fine Art, Music and Design)</a:t>
            </a:r>
          </a:p>
        </p:txBody>
      </p:sp>
    </p:spTree>
    <p:extLst>
      <p:ext uri="{BB962C8B-B14F-4D97-AF65-F5344CB8AC3E}">
        <p14:creationId xmlns:p14="http://schemas.microsoft.com/office/powerpoint/2010/main" val="664316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2" descr="P1070319_small ">
            <a:extLst>
              <a:ext uri="{FF2B5EF4-FFF2-40B4-BE49-F238E27FC236}">
                <a16:creationId xmlns:a16="http://schemas.microsoft.com/office/drawing/2014/main" id="{013A7C6E-5F17-4E4D-8769-7F0E925E6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501651"/>
            <a:ext cx="780415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36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descr="Telle land_Telavag">
            <a:extLst>
              <a:ext uri="{FF2B5EF4-FFF2-40B4-BE49-F238E27FC236}">
                <a16:creationId xmlns:a16="http://schemas.microsoft.com/office/drawing/2014/main" id="{58A69DD4-0AAE-FB46-AEBF-6C0C3401F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819150"/>
            <a:ext cx="78041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4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3" descr="Community House_site of_Telavag">
            <a:extLst>
              <a:ext uri="{FF2B5EF4-FFF2-40B4-BE49-F238E27FC236}">
                <a16:creationId xmlns:a16="http://schemas.microsoft.com/office/drawing/2014/main" id="{89203B0C-4970-6343-90BF-802BEBF86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539" y="795339"/>
            <a:ext cx="79089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19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2" descr="Above North Sea_03_adjusted">
            <a:extLst>
              <a:ext uri="{FF2B5EF4-FFF2-40B4-BE49-F238E27FC236}">
                <a16:creationId xmlns:a16="http://schemas.microsoft.com/office/drawing/2014/main" id="{4D3E6830-174F-EB49-B5C7-5B5332311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1"/>
            <a:ext cx="8534400" cy="639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46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2" descr="Lerwick Sound_Shetland_2016_adjusted">
            <a:extLst>
              <a:ext uri="{FF2B5EF4-FFF2-40B4-BE49-F238E27FC236}">
                <a16:creationId xmlns:a16="http://schemas.microsoft.com/office/drawing/2014/main" id="{68E7F9E9-D1D9-1545-AC75-EE7A009E4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36639"/>
            <a:ext cx="61722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98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_DSC0206">
            <a:extLst>
              <a:ext uri="{FF2B5EF4-FFF2-40B4-BE49-F238E27FC236}">
                <a16:creationId xmlns:a16="http://schemas.microsoft.com/office/drawing/2014/main" id="{1E02B469-D96A-FA44-A3CA-4DB272312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38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2">
            <a:extLst>
              <a:ext uri="{FF2B5EF4-FFF2-40B4-BE49-F238E27FC236}">
                <a16:creationId xmlns:a16="http://schemas.microsoft.com/office/drawing/2014/main" id="{CD533A78-307D-1A43-8878-92448AC6A5C1}"/>
              </a:ext>
            </a:extLst>
          </p:cNvPr>
          <p:cNvSpPr txBox="1">
            <a:spLocks noChangeArrowheads="1"/>
          </p:cNvSpPr>
          <p:nvPr/>
        </p:nvSpPr>
        <p:spPr bwMode="auto">
          <a:xfrm>
            <a:off x="2362200" y="685800"/>
            <a:ext cx="746760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dirty="0">
                <a:latin typeface="Times New Roman" panose="02020603050405020304" pitchFamily="18" charset="0"/>
              </a:rPr>
              <a:t>In relation to the conceptual and physical properties of place, </a:t>
            </a:r>
            <a:r>
              <a:rPr lang="en-US" altLang="en-US" sz="1400" dirty="0" err="1">
                <a:latin typeface="Times New Roman" panose="02020603050405020304" pitchFamily="18" charset="0"/>
              </a:rPr>
              <a:t>Miwon</a:t>
            </a:r>
            <a:r>
              <a:rPr lang="en-US" altLang="en-US" sz="1400" dirty="0">
                <a:latin typeface="Times New Roman" panose="02020603050405020304" pitchFamily="18" charset="0"/>
              </a:rPr>
              <a:t> Kwon identifies the dialectic between </a:t>
            </a:r>
            <a:r>
              <a:rPr lang="en-US" altLang="en-US" sz="1400" dirty="0"/>
              <a:t>“</a:t>
            </a:r>
            <a:r>
              <a:rPr lang="en-US" altLang="en-US" sz="1400" dirty="0">
                <a:latin typeface="Times New Roman" panose="02020603050405020304" pitchFamily="18" charset="0"/>
              </a:rPr>
              <a:t>the authority of [</a:t>
            </a:r>
            <a:r>
              <a:rPr lang="en-US" altLang="en-US" sz="1400" dirty="0"/>
              <a:t>…</a:t>
            </a:r>
            <a:r>
              <a:rPr lang="en-US" altLang="en-US" sz="1400" dirty="0">
                <a:latin typeface="Times New Roman" panose="02020603050405020304" pitchFamily="18" charset="0"/>
              </a:rPr>
              <a:t>] uncontaminated and pure idealistic spaces</a:t>
            </a:r>
            <a:r>
              <a:rPr lang="en-US" altLang="en-US" sz="1400" dirty="0"/>
              <a:t>”</a:t>
            </a:r>
            <a:r>
              <a:rPr lang="en-US" altLang="en-US" sz="1400" dirty="0">
                <a:latin typeface="Times New Roman" panose="02020603050405020304" pitchFamily="18" charset="0"/>
              </a:rPr>
              <a:t>, and </a:t>
            </a:r>
            <a:r>
              <a:rPr lang="en-US" altLang="en-US" sz="1400" dirty="0"/>
              <a:t>“</a:t>
            </a:r>
            <a:r>
              <a:rPr lang="en-US" altLang="en-US" sz="1400" dirty="0">
                <a:latin typeface="Times New Roman" panose="02020603050405020304" pitchFamily="18" charset="0"/>
              </a:rPr>
              <a:t>the materiality of the natural landscape or the impure and ordinary space of the everyday</a:t>
            </a:r>
            <a:r>
              <a:rPr lang="en-US" altLang="en-US" sz="1400" dirty="0"/>
              <a:t>”</a:t>
            </a:r>
            <a:r>
              <a:rPr lang="en-US" altLang="en-US" sz="1400" dirty="0">
                <a:latin typeface="Times New Roman" panose="02020603050405020304" pitchFamily="18" charset="0"/>
              </a:rPr>
              <a:t> (1) as real places.</a:t>
            </a:r>
            <a:r>
              <a:rPr lang="en-US" altLang="en-US" sz="1400" dirty="0">
                <a:solidFill>
                  <a:srgbClr val="FF0000"/>
                </a:solidFill>
                <a:latin typeface="Times New Roman" panose="02020603050405020304" pitchFamily="18" charset="0"/>
              </a:rPr>
              <a:t> </a:t>
            </a:r>
            <a:r>
              <a:rPr lang="en-US" altLang="en-US" sz="1400" dirty="0">
                <a:latin typeface="Times New Roman" panose="02020603050405020304" pitchFamily="18" charset="0"/>
              </a:rPr>
              <a:t>For the geographer Tim Creswell, the study of place has become a </a:t>
            </a:r>
            <a:r>
              <a:rPr lang="en-US" altLang="en-US" sz="1400" dirty="0"/>
              <a:t>‘</a:t>
            </a:r>
            <a:r>
              <a:rPr lang="en-US" altLang="en-US" sz="1400" dirty="0">
                <a:latin typeface="Times New Roman" panose="02020603050405020304" pitchFamily="18" charset="0"/>
              </a:rPr>
              <a:t>place</a:t>
            </a:r>
            <a:r>
              <a:rPr lang="en-US" altLang="en-US" sz="1400" dirty="0"/>
              <a:t>’</a:t>
            </a:r>
            <a:r>
              <a:rPr lang="en-US" altLang="en-US" sz="1400" dirty="0">
                <a:latin typeface="Times New Roman" panose="02020603050405020304" pitchFamily="18" charset="0"/>
              </a:rPr>
              <a:t> in its own right where the dynamics of many disciplines are able to come into meaningful dialogue (2). Our interdisciplinary approach as artists is both: theoretical, focused on the aesthetics, cultural archaeology and representation of space and place; and practical, in the consideration of how such spaces might be represented and transformed through creative practices and cultural interaction. The research also acknowledges Gilles Deleuze</a:t>
            </a:r>
            <a:r>
              <a:rPr lang="en-US" altLang="en-US" sz="1400" dirty="0"/>
              <a:t>’</a:t>
            </a:r>
            <a:r>
              <a:rPr lang="en-US" altLang="en-US" sz="1400" dirty="0">
                <a:latin typeface="Times New Roman" panose="02020603050405020304" pitchFamily="18" charset="0"/>
              </a:rPr>
              <a:t>s analysis of Jean-Fran</a:t>
            </a:r>
            <a:r>
              <a:rPr lang="en-US" altLang="en-US" sz="1400" dirty="0"/>
              <a:t>ç</a:t>
            </a:r>
            <a:r>
              <a:rPr lang="en-US" altLang="en-US" sz="1400" dirty="0">
                <a:latin typeface="Times New Roman" panose="02020603050405020304" pitchFamily="18" charset="0"/>
              </a:rPr>
              <a:t>ois Lyotard</a:t>
            </a:r>
            <a:r>
              <a:rPr lang="en-US" altLang="en-US" sz="1400" dirty="0"/>
              <a:t>’</a:t>
            </a:r>
            <a:r>
              <a:rPr lang="en-US" altLang="en-US" sz="1400" dirty="0">
                <a:latin typeface="Times New Roman" panose="02020603050405020304" pitchFamily="18" charset="0"/>
              </a:rPr>
              <a:t>s proposition (3) that while a place may be defined by a knowledge base and/or language, it is also a figural space that prefigures imposed meanings (4), thereby constituting place as both a fixed and nomadic space. Consequently, as Nikos </a:t>
            </a:r>
            <a:r>
              <a:rPr lang="en-US" altLang="en-US" sz="1400" dirty="0" err="1">
                <a:latin typeface="Times New Roman" panose="02020603050405020304" pitchFamily="18" charset="0"/>
              </a:rPr>
              <a:t>Papastergiadis</a:t>
            </a:r>
            <a:r>
              <a:rPr lang="en-US" altLang="en-US" sz="1400" dirty="0">
                <a:latin typeface="Times New Roman" panose="02020603050405020304" pitchFamily="18" charset="0"/>
              </a:rPr>
              <a:t> asserts: </a:t>
            </a:r>
            <a:r>
              <a:rPr lang="en-US" altLang="en-US" sz="1400" dirty="0"/>
              <a:t>“</a:t>
            </a:r>
            <a:r>
              <a:rPr lang="en-US" altLang="en-US" sz="1400" dirty="0">
                <a:latin typeface="Times New Roman" panose="02020603050405020304" pitchFamily="18" charset="0"/>
              </a:rPr>
              <a:t>Art that has come from a place, and which refers to a place, must also acknowledge its own [state of] exile</a:t>
            </a:r>
            <a:r>
              <a:rPr lang="en-US" altLang="en-US" sz="1400" dirty="0"/>
              <a:t>”</a:t>
            </a:r>
            <a:r>
              <a:rPr lang="en-US" altLang="en-US" sz="1400" dirty="0">
                <a:latin typeface="Times New Roman" panose="02020603050405020304" pitchFamily="18" charset="0"/>
              </a:rPr>
              <a:t> (5) thereby allowing for a nuanced reflection upon the nature and meaning of place as both physical and abstract; This state of </a:t>
            </a:r>
            <a:r>
              <a:rPr lang="en-US" altLang="en-US" sz="1400" dirty="0"/>
              <a:t>‘</a:t>
            </a:r>
            <a:r>
              <a:rPr lang="en-US" altLang="en-US" sz="1400" dirty="0">
                <a:latin typeface="Times New Roman" panose="02020603050405020304" pitchFamily="18" charset="0"/>
              </a:rPr>
              <a:t>exile</a:t>
            </a:r>
            <a:r>
              <a:rPr lang="en-US" altLang="en-US" sz="1400" dirty="0"/>
              <a:t>’</a:t>
            </a:r>
            <a:r>
              <a:rPr lang="en-US" altLang="en-US" sz="1400" dirty="0">
                <a:latin typeface="Times New Roman" panose="02020603050405020304" pitchFamily="18" charset="0"/>
              </a:rPr>
              <a:t> offers opportunities to devise innovative ways of approaching creative practice in relation to </a:t>
            </a:r>
            <a:r>
              <a:rPr lang="en-US" altLang="en-US" sz="1400" dirty="0"/>
              <a:t>‘</a:t>
            </a:r>
            <a:r>
              <a:rPr lang="en-US" altLang="en-US" sz="1400" dirty="0">
                <a:latin typeface="Times New Roman" panose="02020603050405020304" pitchFamily="18" charset="0"/>
              </a:rPr>
              <a:t>audience</a:t>
            </a:r>
            <a:r>
              <a:rPr lang="en-US" altLang="en-US" sz="1400" dirty="0"/>
              <a:t>’</a:t>
            </a:r>
            <a:r>
              <a:rPr lang="en-US" altLang="en-US" sz="1400" dirty="0">
                <a:latin typeface="Times New Roman" panose="02020603050405020304" pitchFamily="18" charset="0"/>
              </a:rPr>
              <a:t> in specific cultural and political contexts.</a:t>
            </a:r>
            <a:endParaRPr lang="en-US" altLang="en-US" sz="2400" dirty="0">
              <a:solidFill>
                <a:srgbClr val="FF0000"/>
              </a:solidFill>
            </a:endParaRPr>
          </a:p>
          <a:p>
            <a:pPr>
              <a:spcBef>
                <a:spcPct val="0"/>
              </a:spcBef>
              <a:buFontTx/>
              <a:buNone/>
            </a:pPr>
            <a:endParaRPr lang="en-US" altLang="en-US" sz="2400" dirty="0">
              <a:solidFill>
                <a:srgbClr val="FF0000"/>
              </a:solidFill>
            </a:endParaRPr>
          </a:p>
          <a:p>
            <a:pPr>
              <a:spcBef>
                <a:spcPct val="0"/>
              </a:spcBef>
              <a:buFontTx/>
              <a:buNone/>
            </a:pPr>
            <a:r>
              <a:rPr lang="en-US" altLang="en-US" sz="1000" dirty="0">
                <a:latin typeface="Times New Roman" panose="02020603050405020304" pitchFamily="18" charset="0"/>
              </a:rPr>
              <a:t>(1) Kwon, </a:t>
            </a:r>
            <a:r>
              <a:rPr lang="en-US" altLang="en-US" sz="1000" dirty="0" err="1">
                <a:latin typeface="Times New Roman" panose="02020603050405020304" pitchFamily="18" charset="0"/>
              </a:rPr>
              <a:t>Miwon</a:t>
            </a:r>
            <a:r>
              <a:rPr lang="en-US" altLang="en-US" sz="1000" dirty="0">
                <a:latin typeface="Times New Roman" panose="02020603050405020304" pitchFamily="18" charset="0"/>
              </a:rPr>
              <a:t>, One Place After Another:  Site-specific art and locational identity, MIT Press, 2004, 11.</a:t>
            </a:r>
          </a:p>
          <a:p>
            <a:pPr>
              <a:spcBef>
                <a:spcPct val="0"/>
              </a:spcBef>
              <a:buFontTx/>
              <a:buNone/>
            </a:pPr>
            <a:endParaRPr lang="en-US" altLang="en-US" sz="1000" dirty="0">
              <a:latin typeface="Times New Roman" panose="02020603050405020304" pitchFamily="18" charset="0"/>
            </a:endParaRPr>
          </a:p>
          <a:p>
            <a:pPr>
              <a:spcBef>
                <a:spcPct val="0"/>
              </a:spcBef>
              <a:buFontTx/>
              <a:buNone/>
            </a:pPr>
            <a:r>
              <a:rPr lang="en-US" altLang="en-US" sz="1000" dirty="0">
                <a:latin typeface="Times New Roman" panose="02020603050405020304" pitchFamily="18" charset="0"/>
              </a:rPr>
              <a:t>(2) </a:t>
            </a:r>
            <a:r>
              <a:rPr lang="en-US" altLang="en-US" sz="1000" dirty="0" err="1">
                <a:latin typeface="Times New Roman" panose="02020603050405020304" pitchFamily="18" charset="0"/>
              </a:rPr>
              <a:t>Cresswell</a:t>
            </a:r>
            <a:r>
              <a:rPr lang="en-US" altLang="en-US" sz="1000" dirty="0">
                <a:latin typeface="Times New Roman" panose="02020603050405020304" pitchFamily="18" charset="0"/>
              </a:rPr>
              <a:t>, Tim, Place an Introduction (second edition), West Sussex: WILEY Blackwell, 2015, 1.</a:t>
            </a:r>
          </a:p>
          <a:p>
            <a:pPr>
              <a:spcBef>
                <a:spcPct val="0"/>
              </a:spcBef>
              <a:buFontTx/>
              <a:buNone/>
            </a:pPr>
            <a:r>
              <a:rPr lang="en-US" altLang="en-US" sz="1000" dirty="0">
                <a:latin typeface="Times New Roman" panose="02020603050405020304" pitchFamily="18" charset="0"/>
              </a:rPr>
              <a:t> </a:t>
            </a:r>
          </a:p>
          <a:p>
            <a:pPr>
              <a:spcBef>
                <a:spcPct val="0"/>
              </a:spcBef>
              <a:buFontTx/>
              <a:buNone/>
            </a:pPr>
            <a:r>
              <a:rPr lang="en-US" altLang="en-US" sz="1000" dirty="0">
                <a:latin typeface="Times New Roman" panose="02020603050405020304" pitchFamily="18" charset="0"/>
              </a:rPr>
              <a:t>(3) Lyotard, Jean-Fran</a:t>
            </a:r>
            <a:r>
              <a:rPr lang="en-US" altLang="en-US" sz="1000" dirty="0"/>
              <a:t>ç</a:t>
            </a:r>
            <a:r>
              <a:rPr lang="en-US" altLang="en-US" sz="1000" dirty="0">
                <a:latin typeface="Times New Roman" panose="02020603050405020304" pitchFamily="18" charset="0"/>
              </a:rPr>
              <a:t>ois, Discourse, Figure, Antony </a:t>
            </a:r>
            <a:r>
              <a:rPr lang="en-US" altLang="en-US" sz="1000" dirty="0" err="1">
                <a:latin typeface="Times New Roman" panose="02020603050405020304" pitchFamily="18" charset="0"/>
              </a:rPr>
              <a:t>Hudek</a:t>
            </a:r>
            <a:r>
              <a:rPr lang="en-US" altLang="en-US" sz="1000" dirty="0">
                <a:latin typeface="Times New Roman" panose="02020603050405020304" pitchFamily="18" charset="0"/>
              </a:rPr>
              <a:t>, &amp; Mary </a:t>
            </a:r>
            <a:r>
              <a:rPr lang="en-US" altLang="en-US" sz="1000" dirty="0" err="1">
                <a:latin typeface="Times New Roman" panose="02020603050405020304" pitchFamily="18" charset="0"/>
              </a:rPr>
              <a:t>Lydon</a:t>
            </a:r>
            <a:r>
              <a:rPr lang="en-US" altLang="en-US" sz="1000" dirty="0">
                <a:latin typeface="Times New Roman" panose="02020603050405020304" pitchFamily="18" charset="0"/>
              </a:rPr>
              <a:t> (trans), Minneapolis: University of Minneapolis Press, 2011.</a:t>
            </a:r>
          </a:p>
          <a:p>
            <a:pPr>
              <a:spcBef>
                <a:spcPct val="0"/>
              </a:spcBef>
              <a:buFontTx/>
              <a:buNone/>
            </a:pPr>
            <a:endParaRPr lang="en-US" altLang="en-US" sz="1000" dirty="0">
              <a:latin typeface="Times New Roman" panose="02020603050405020304" pitchFamily="18" charset="0"/>
            </a:endParaRPr>
          </a:p>
          <a:p>
            <a:pPr>
              <a:spcBef>
                <a:spcPct val="0"/>
              </a:spcBef>
              <a:buFontTx/>
              <a:buNone/>
            </a:pPr>
            <a:r>
              <a:rPr lang="en-US" altLang="en-US" sz="1000" dirty="0">
                <a:latin typeface="Times New Roman" panose="02020603050405020304" pitchFamily="18" charset="0"/>
              </a:rPr>
              <a:t>(4) Deleuze, Gilles, Remarks (on Jean-Fran</a:t>
            </a:r>
            <a:r>
              <a:rPr lang="en-US" altLang="en-US" sz="1000" dirty="0"/>
              <a:t>ç</a:t>
            </a:r>
            <a:r>
              <a:rPr lang="en-US" altLang="en-US" sz="1000" dirty="0">
                <a:latin typeface="Times New Roman" panose="02020603050405020304" pitchFamily="18" charset="0"/>
              </a:rPr>
              <a:t>ois Lyotard), in: Desert Islands and Other Texts 1953-74, David </a:t>
            </a:r>
            <a:r>
              <a:rPr lang="en-US" altLang="en-US" sz="1000" dirty="0" err="1">
                <a:latin typeface="Times New Roman" panose="02020603050405020304" pitchFamily="18" charset="0"/>
              </a:rPr>
              <a:t>Lapoujade</a:t>
            </a:r>
            <a:r>
              <a:rPr lang="en-US" altLang="en-US" sz="1000" dirty="0">
                <a:latin typeface="Times New Roman" panose="02020603050405020304" pitchFamily="18" charset="0"/>
              </a:rPr>
              <a:t> (</a:t>
            </a:r>
            <a:r>
              <a:rPr lang="en-US" altLang="en-US" sz="1000" dirty="0" err="1">
                <a:latin typeface="Times New Roman" panose="02020603050405020304" pitchFamily="18" charset="0"/>
              </a:rPr>
              <a:t>ed</a:t>
            </a:r>
            <a:r>
              <a:rPr lang="en-US" altLang="en-US" sz="1000" dirty="0">
                <a:latin typeface="Times New Roman" panose="02020603050405020304" pitchFamily="18" charset="0"/>
              </a:rPr>
              <a:t>), Pasadena, Cal: </a:t>
            </a:r>
            <a:r>
              <a:rPr lang="en-US" altLang="en-US" sz="1000" dirty="0" err="1">
                <a:latin typeface="Times New Roman" panose="02020603050405020304" pitchFamily="18" charset="0"/>
              </a:rPr>
              <a:t>Semiotext</a:t>
            </a:r>
            <a:r>
              <a:rPr lang="en-US" altLang="en-US" sz="1000" dirty="0">
                <a:latin typeface="Times New Roman" panose="02020603050405020304" pitchFamily="18" charset="0"/>
              </a:rPr>
              <a:t>(e), 2004, 214-215.</a:t>
            </a:r>
          </a:p>
          <a:p>
            <a:pPr>
              <a:spcBef>
                <a:spcPct val="0"/>
              </a:spcBef>
              <a:buFontTx/>
              <a:buNone/>
            </a:pPr>
            <a:endParaRPr lang="en-US" altLang="en-US" sz="1000" dirty="0">
              <a:solidFill>
                <a:srgbClr val="C81826"/>
              </a:solidFill>
              <a:latin typeface="Times New Roman" panose="02020603050405020304" pitchFamily="18" charset="0"/>
            </a:endParaRPr>
          </a:p>
          <a:p>
            <a:pPr>
              <a:spcBef>
                <a:spcPct val="0"/>
              </a:spcBef>
              <a:buFontTx/>
              <a:buNone/>
            </a:pPr>
            <a:r>
              <a:rPr lang="en-US" altLang="en-US" sz="1000" dirty="0">
                <a:latin typeface="Times New Roman" panose="02020603050405020304" pitchFamily="18" charset="0"/>
              </a:rPr>
              <a:t>(5) </a:t>
            </a:r>
            <a:r>
              <a:rPr lang="en-US" altLang="en-US" sz="1000" dirty="0" err="1">
                <a:latin typeface="Times New Roman" panose="02020603050405020304" pitchFamily="18" charset="0"/>
              </a:rPr>
              <a:t>Papastergiadis</a:t>
            </a:r>
            <a:r>
              <a:rPr lang="en-US" altLang="en-US" sz="1000" dirty="0">
                <a:latin typeface="Times New Roman" panose="02020603050405020304" pitchFamily="18" charset="0"/>
              </a:rPr>
              <a:t>, N, ‘Spatial Aesthetics: Art, Place and the Everyday’, Rivers </a:t>
            </a:r>
            <a:r>
              <a:rPr lang="en-US" altLang="en-US" sz="1000" dirty="0" err="1">
                <a:latin typeface="Times New Roman" panose="02020603050405020304" pitchFamily="18" charset="0"/>
              </a:rPr>
              <a:t>Oram</a:t>
            </a:r>
            <a:r>
              <a:rPr lang="en-US" altLang="en-US" sz="1000" dirty="0">
                <a:latin typeface="Times New Roman" panose="02020603050405020304" pitchFamily="18" charset="0"/>
              </a:rPr>
              <a:t> Press, 2005.</a:t>
            </a:r>
            <a:endParaRPr lang="en-US" altLang="en-US" sz="2400" dirty="0"/>
          </a:p>
        </p:txBody>
      </p:sp>
    </p:spTree>
    <p:extLst>
      <p:ext uri="{BB962C8B-B14F-4D97-AF65-F5344CB8AC3E}">
        <p14:creationId xmlns:p14="http://schemas.microsoft.com/office/powerpoint/2010/main" val="238638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CEF9-2C2E-7D48-89B4-8A6D28EF0DE2}"/>
              </a:ext>
            </a:extLst>
          </p:cNvPr>
          <p:cNvSpPr>
            <a:spLocks noGrp="1"/>
          </p:cNvSpPr>
          <p:nvPr>
            <p:ph type="title"/>
          </p:nvPr>
        </p:nvSpPr>
        <p:spPr>
          <a:xfrm>
            <a:off x="4559474" y="2167003"/>
            <a:ext cx="6984018" cy="976704"/>
          </a:xfrm>
        </p:spPr>
        <p:txBody>
          <a:bodyPr>
            <a:normAutofit/>
          </a:bodyPr>
          <a:lstStyle/>
          <a:p>
            <a:pPr algn="r"/>
            <a:r>
              <a:rPr lang="en-US" sz="2400" i="1" dirty="0">
                <a:solidFill>
                  <a:schemeClr val="bg1"/>
                </a:solidFill>
              </a:rPr>
              <a:t>Subsequent iterations of the works developed as part of </a:t>
            </a:r>
            <a:br>
              <a:rPr lang="en-US" sz="2400" i="1" dirty="0">
                <a:solidFill>
                  <a:schemeClr val="bg1"/>
                </a:solidFill>
              </a:rPr>
            </a:br>
            <a:r>
              <a:rPr lang="en-US" sz="2400" i="1" dirty="0">
                <a:solidFill>
                  <a:schemeClr val="bg1"/>
                </a:solidFill>
              </a:rPr>
              <a:t>Nomadic Dialogue – </a:t>
            </a:r>
            <a:r>
              <a:rPr lang="en-US" sz="2400" i="1" dirty="0" err="1">
                <a:solidFill>
                  <a:schemeClr val="bg1"/>
                </a:solidFill>
              </a:rPr>
              <a:t>Televåg</a:t>
            </a:r>
            <a:r>
              <a:rPr lang="en-US" sz="2400" i="1" dirty="0">
                <a:solidFill>
                  <a:schemeClr val="bg1"/>
                </a:solidFill>
              </a:rPr>
              <a:t>, 2018</a:t>
            </a:r>
          </a:p>
        </p:txBody>
      </p:sp>
    </p:spTree>
    <p:extLst>
      <p:ext uri="{BB962C8B-B14F-4D97-AF65-F5344CB8AC3E}">
        <p14:creationId xmlns:p14="http://schemas.microsoft.com/office/powerpoint/2010/main" val="3973972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Sea Telavag">
            <a:extLst>
              <a:ext uri="{FF2B5EF4-FFF2-40B4-BE49-F238E27FC236}">
                <a16:creationId xmlns:a16="http://schemas.microsoft.com/office/drawing/2014/main" id="{34EFFC9A-4EF6-B74F-A9C0-C337243E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092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Sixareen_Televag_01">
            <a:extLst>
              <a:ext uri="{FF2B5EF4-FFF2-40B4-BE49-F238E27FC236}">
                <a16:creationId xmlns:a16="http://schemas.microsoft.com/office/drawing/2014/main" id="{60C26BC1-AB2F-C240-A552-F0759B361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858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96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3">
            <a:extLst>
              <a:ext uri="{FF2B5EF4-FFF2-40B4-BE49-F238E27FC236}">
                <a16:creationId xmlns:a16="http://schemas.microsoft.com/office/drawing/2014/main" id="{54EC8E65-74A6-1944-A340-763B7E3DE0D1}"/>
              </a:ext>
            </a:extLst>
          </p:cNvPr>
          <p:cNvSpPr>
            <a:spLocks noChangeArrowheads="1"/>
          </p:cNvSpPr>
          <p:nvPr/>
        </p:nvSpPr>
        <p:spPr bwMode="auto">
          <a:xfrm>
            <a:off x="2495550" y="1052513"/>
            <a:ext cx="72009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buFontTx/>
              <a:buNone/>
            </a:pP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In November 2018 the Creative Centre for Fluid Territories (CCFT) in collaboration with the Faculty of Fine Art, Music and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Design</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Bergen, and the North Sea Maritime Museum,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Telavåg</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 organised and hosted a colloquium, fieldwork and exhibition exploring questions of place-identity in relation to the particular context and history of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Telavåg</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Norway. This was the second part of a planned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ongooing</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series of Nomadic Dialogues begun in Cyprus.)</a:t>
            </a:r>
          </a:p>
          <a:p>
            <a:pPr>
              <a:lnSpc>
                <a:spcPct val="150000"/>
              </a:lnSpc>
              <a:spcBef>
                <a:spcPct val="0"/>
              </a:spcBef>
              <a:buFontTx/>
              <a:buNone/>
            </a:pP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p>
          <a:p>
            <a:pPr>
              <a:lnSpc>
                <a:spcPct val="150000"/>
              </a:lnSpc>
              <a:spcBef>
                <a:spcPct val="0"/>
              </a:spcBef>
              <a:buFontTx/>
              <a:buNone/>
            </a:pP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Telavåg</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is a small coastal village, 25 miles south west of Bergen, where in 1942, during World War II, it was the scene of the </a:t>
            </a:r>
            <a:r>
              <a:rPr lang="en-GB" altLang="en-US" sz="1200" i="1"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Telavåg</a:t>
            </a:r>
            <a:r>
              <a:rPr lang="en-GB" altLang="en-US" sz="12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 Tragedy </a:t>
            </a: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when German soldiers</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in reprisal for the death of two prominent Gestapo officers, erased the village. All the men in the village were either executed or sent to the concentration camp at Sachsenhausen. The women and children were imprisoned for two years in the Hardanger Fjord region.</a:t>
            </a:r>
            <a:endParaRPr lang="en-GB" altLang="en-US" sz="12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ct val="0"/>
              </a:spcBef>
              <a:buFontTx/>
              <a:buNone/>
            </a:pPr>
            <a:endPar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ct val="0"/>
              </a:spcBef>
              <a:buFontTx/>
              <a:buNone/>
            </a:pP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The associated colloquium included contributions from CCFT members as well as from invited international guest speakers: Professor of Comparative Politics,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Hakan</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Gurcan</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Sicakkan</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composer Daniel Peter Biro and performing artist and designer from Macedonia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Marija</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Miloshevska</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t>
            </a:r>
          </a:p>
          <a:p>
            <a:pPr>
              <a:lnSpc>
                <a:spcPct val="150000"/>
              </a:lnSpc>
              <a:spcBef>
                <a:spcPct val="0"/>
              </a:spcBef>
              <a:buFontTx/>
              <a:buNone/>
            </a:pPr>
            <a:endPar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Bef>
                <a:spcPct val="0"/>
              </a:spcBef>
              <a:buFontTx/>
              <a:buNone/>
            </a:pP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Staff and students from the Faculty of Fine Art, Music and Design, Bergen alongside CCFT members undertook fieldwork in </a:t>
            </a:r>
            <a:r>
              <a:rPr lang="en-GB" altLang="en-US" sz="1200" dirty="0" err="1">
                <a:solidFill>
                  <a:srgbClr val="333333"/>
                </a:solidFill>
                <a:latin typeface="Calibri" panose="020F0502020204030204" pitchFamily="34" charset="0"/>
                <a:ea typeface="Times New Roman" panose="02020603050405020304" pitchFamily="18" charset="0"/>
                <a:cs typeface="Calibri" panose="020F0502020204030204" pitchFamily="34" charset="0"/>
              </a:rPr>
              <a:t>Telavåg</a:t>
            </a:r>
            <a:r>
              <a:rPr lang="en-GB" altLang="en-US" sz="1200" dirty="0">
                <a:solidFill>
                  <a:srgbClr val="333333"/>
                </a:solidFill>
                <a:latin typeface="Calibri" panose="020F0502020204030204" pitchFamily="34" charset="0"/>
                <a:ea typeface="Times New Roman" panose="02020603050405020304" pitchFamily="18" charset="0"/>
                <a:cs typeface="Calibri" panose="020F0502020204030204" pitchFamily="34" charset="0"/>
              </a:rPr>
              <a:t> and its surrounding landscape which culminated in an exhibition and presentation of research, artworks, texts and performances on 16th November </a:t>
            </a:r>
            <a:r>
              <a:rPr lang="en-GB" altLang="en-US" sz="1200" dirty="0">
                <a:latin typeface="Calibri" panose="020F0502020204030204" pitchFamily="34" charset="0"/>
                <a:ea typeface="Times New Roman" panose="02020603050405020304" pitchFamily="18" charset="0"/>
                <a:cs typeface="Calibri" panose="020F0502020204030204" pitchFamily="34" charset="0"/>
              </a:rPr>
              <a:t>(Gallery 61, Faculty of Fine Art, Bergen).</a:t>
            </a:r>
          </a:p>
        </p:txBody>
      </p:sp>
    </p:spTree>
    <p:extLst>
      <p:ext uri="{BB962C8B-B14F-4D97-AF65-F5344CB8AC3E}">
        <p14:creationId xmlns:p14="http://schemas.microsoft.com/office/powerpoint/2010/main" val="2231263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descr="Brind&amp;Harold_Sky above Shetland_02">
            <a:extLst>
              <a:ext uri="{FF2B5EF4-FFF2-40B4-BE49-F238E27FC236}">
                <a16:creationId xmlns:a16="http://schemas.microsoft.com/office/drawing/2014/main" id="{2871F5C1-BA5D-B94A-A57D-C8FDF9265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19239"/>
            <a:ext cx="91440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38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E0BE73-ECBE-5F47-B44D-F769111AF2B4}"/>
              </a:ext>
            </a:extLst>
          </p:cNvPr>
          <p:cNvPicPr>
            <a:picLocks noChangeAspect="1"/>
          </p:cNvPicPr>
          <p:nvPr/>
        </p:nvPicPr>
        <p:blipFill>
          <a:blip r:embed="rId3"/>
          <a:stretch>
            <a:fillRect/>
          </a:stretch>
        </p:blipFill>
        <p:spPr>
          <a:xfrm>
            <a:off x="1554480" y="283786"/>
            <a:ext cx="9499115" cy="6336469"/>
          </a:xfrm>
          <a:prstGeom prst="rect">
            <a:avLst/>
          </a:prstGeom>
        </p:spPr>
      </p:pic>
    </p:spTree>
    <p:extLst>
      <p:ext uri="{BB962C8B-B14F-4D97-AF65-F5344CB8AC3E}">
        <p14:creationId xmlns:p14="http://schemas.microsoft.com/office/powerpoint/2010/main" val="98681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D27E6-13C7-984D-BCDC-8260D5DF216C}"/>
              </a:ext>
            </a:extLst>
          </p:cNvPr>
          <p:cNvPicPr>
            <a:picLocks noChangeAspect="1"/>
          </p:cNvPicPr>
          <p:nvPr/>
        </p:nvPicPr>
        <p:blipFill>
          <a:blip r:embed="rId3"/>
          <a:stretch>
            <a:fillRect/>
          </a:stretch>
        </p:blipFill>
        <p:spPr>
          <a:xfrm>
            <a:off x="1510028" y="294508"/>
            <a:ext cx="9348812" cy="6236208"/>
          </a:xfrm>
          <a:prstGeom prst="rect">
            <a:avLst/>
          </a:prstGeom>
        </p:spPr>
      </p:pic>
    </p:spTree>
    <p:extLst>
      <p:ext uri="{BB962C8B-B14F-4D97-AF65-F5344CB8AC3E}">
        <p14:creationId xmlns:p14="http://schemas.microsoft.com/office/powerpoint/2010/main" val="74788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4ABB45-D1A3-B049-91D6-9032400734AF}"/>
              </a:ext>
            </a:extLst>
          </p:cNvPr>
          <p:cNvPicPr>
            <a:picLocks noChangeAspect="1"/>
          </p:cNvPicPr>
          <p:nvPr/>
        </p:nvPicPr>
        <p:blipFill>
          <a:blip r:embed="rId3"/>
          <a:stretch>
            <a:fillRect/>
          </a:stretch>
        </p:blipFill>
        <p:spPr>
          <a:xfrm>
            <a:off x="1481328" y="314338"/>
            <a:ext cx="9316236" cy="6214478"/>
          </a:xfrm>
          <a:prstGeom prst="rect">
            <a:avLst/>
          </a:prstGeom>
        </p:spPr>
      </p:pic>
    </p:spTree>
    <p:extLst>
      <p:ext uri="{BB962C8B-B14F-4D97-AF65-F5344CB8AC3E}">
        <p14:creationId xmlns:p14="http://schemas.microsoft.com/office/powerpoint/2010/main" val="88794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78190A-6891-B84C-9F6A-E502AF416B36}"/>
              </a:ext>
            </a:extLst>
          </p:cNvPr>
          <p:cNvPicPr>
            <a:picLocks noChangeAspect="1"/>
          </p:cNvPicPr>
          <p:nvPr/>
        </p:nvPicPr>
        <p:blipFill>
          <a:blip r:embed="rId3"/>
          <a:stretch>
            <a:fillRect/>
          </a:stretch>
        </p:blipFill>
        <p:spPr>
          <a:xfrm>
            <a:off x="1481328" y="259430"/>
            <a:ext cx="9425964" cy="6287673"/>
          </a:xfrm>
          <a:prstGeom prst="rect">
            <a:avLst/>
          </a:prstGeom>
        </p:spPr>
      </p:pic>
    </p:spTree>
    <p:extLst>
      <p:ext uri="{BB962C8B-B14F-4D97-AF65-F5344CB8AC3E}">
        <p14:creationId xmlns:p14="http://schemas.microsoft.com/office/powerpoint/2010/main" val="266142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8D43ED-1117-1E4E-9F53-314EDE35DA37}"/>
              </a:ext>
            </a:extLst>
          </p:cNvPr>
          <p:cNvPicPr>
            <a:picLocks noChangeAspect="1"/>
          </p:cNvPicPr>
          <p:nvPr/>
        </p:nvPicPr>
        <p:blipFill>
          <a:blip r:embed="rId3"/>
          <a:stretch>
            <a:fillRect/>
          </a:stretch>
        </p:blipFill>
        <p:spPr>
          <a:xfrm>
            <a:off x="4064438" y="237744"/>
            <a:ext cx="4319356" cy="6473952"/>
          </a:xfrm>
          <a:prstGeom prst="rect">
            <a:avLst/>
          </a:prstGeom>
        </p:spPr>
      </p:pic>
    </p:spTree>
    <p:extLst>
      <p:ext uri="{BB962C8B-B14F-4D97-AF65-F5344CB8AC3E}">
        <p14:creationId xmlns:p14="http://schemas.microsoft.com/office/powerpoint/2010/main" val="173769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4AF08-9D03-9443-A569-9F1FB9DC09D4}"/>
              </a:ext>
            </a:extLst>
          </p:cNvPr>
          <p:cNvPicPr>
            <a:picLocks noChangeAspect="1"/>
          </p:cNvPicPr>
          <p:nvPr/>
        </p:nvPicPr>
        <p:blipFill>
          <a:blip r:embed="rId3"/>
          <a:stretch>
            <a:fillRect/>
          </a:stretch>
        </p:blipFill>
        <p:spPr>
          <a:xfrm>
            <a:off x="1266192" y="304800"/>
            <a:ext cx="9462284" cy="6311900"/>
          </a:xfrm>
          <a:prstGeom prst="rect">
            <a:avLst/>
          </a:prstGeom>
        </p:spPr>
      </p:pic>
    </p:spTree>
    <p:extLst>
      <p:ext uri="{BB962C8B-B14F-4D97-AF65-F5344CB8AC3E}">
        <p14:creationId xmlns:p14="http://schemas.microsoft.com/office/powerpoint/2010/main" val="316817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F5407-53D4-924F-83D1-02A493F78D7E}"/>
              </a:ext>
            </a:extLst>
          </p:cNvPr>
          <p:cNvPicPr>
            <a:picLocks noChangeAspect="1"/>
          </p:cNvPicPr>
          <p:nvPr/>
        </p:nvPicPr>
        <p:blipFill>
          <a:blip r:embed="rId3"/>
          <a:stretch>
            <a:fillRect/>
          </a:stretch>
        </p:blipFill>
        <p:spPr>
          <a:xfrm>
            <a:off x="1473200" y="366716"/>
            <a:ext cx="9179076" cy="6122984"/>
          </a:xfrm>
          <a:prstGeom prst="rect">
            <a:avLst/>
          </a:prstGeom>
        </p:spPr>
      </p:pic>
    </p:spTree>
    <p:extLst>
      <p:ext uri="{BB962C8B-B14F-4D97-AF65-F5344CB8AC3E}">
        <p14:creationId xmlns:p14="http://schemas.microsoft.com/office/powerpoint/2010/main" val="320317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567</Words>
  <Application>Microsoft Macintosh PowerPoint</Application>
  <PresentationFormat>Widescreen</PresentationFormat>
  <Paragraphs>59</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Subsequent iterations of the works developed as part of  Nomadic Dialogue – Televåg, 2018</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Harold</dc:creator>
  <cp:lastModifiedBy>Jim Harold</cp:lastModifiedBy>
  <cp:revision>10</cp:revision>
  <dcterms:created xsi:type="dcterms:W3CDTF">2019-03-17T14:12:16Z</dcterms:created>
  <dcterms:modified xsi:type="dcterms:W3CDTF">2019-03-17T16:50:43Z</dcterms:modified>
</cp:coreProperties>
</file>