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sldIdLst>
    <p:sldId id="256" r:id="rId2"/>
    <p:sldId id="263" r:id="rId3"/>
    <p:sldId id="280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57" r:id="rId21"/>
    <p:sldId id="260" r:id="rId22"/>
    <p:sldId id="278" r:id="rId23"/>
    <p:sldId id="261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9900"/>
    <a:srgbClr val="FF3300"/>
    <a:srgbClr val="FE470E"/>
    <a:srgbClr val="5E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81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6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4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92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4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92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95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90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7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712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5D5C-96BD-41CB-AD80-1BAE9B6D8A22}" type="datetimeFigureOut">
              <a:rPr lang="en-GB" smtClean="0"/>
              <a:t>02/09/2019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CF53-C14B-400D-A340-A32F008427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91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1" y="260648"/>
            <a:ext cx="8194367" cy="1470025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Calibri Light" panose="020F0302020204030204" pitchFamily="34" charset="0"/>
              </a:rPr>
              <a:t>Widening </a:t>
            </a:r>
            <a:r>
              <a:rPr lang="en-GB" sz="3600" dirty="0">
                <a:latin typeface="Calibri Light" panose="020F0302020204030204" pitchFamily="34" charset="0"/>
              </a:rPr>
              <a:t>Access to the Glasgow School of Art Library Artists’ Book </a:t>
            </a:r>
            <a:r>
              <a:rPr lang="en-GB" sz="3600" dirty="0" smtClean="0">
                <a:latin typeface="Calibri Light" panose="020F0302020204030204" pitchFamily="34" charset="0"/>
              </a:rPr>
              <a:t>Collection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Christine Baird </a:t>
            </a:r>
            <a:r>
              <a:rPr lang="en-GB" sz="2400" dirty="0">
                <a:latin typeface="Calibri Light" panose="020F0302020204030204" pitchFamily="34" charset="0"/>
              </a:rPr>
              <a:t> </a:t>
            </a: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W:\CS\MyWork\CBaird\Notes\gsa-pinte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6" y="2492896"/>
            <a:ext cx="8076183" cy="398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4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1497" y="6129521"/>
            <a:ext cx="26473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>
                <a:latin typeface="Calibri Light" panose="020F0302020204030204" pitchFamily="34" charset="0"/>
              </a:rPr>
              <a:t>Merzhanky’s</a:t>
            </a:r>
            <a:r>
              <a:rPr lang="en-GB" sz="1600" dirty="0" smtClean="0">
                <a:latin typeface="Calibri Light" panose="020F0302020204030204" pitchFamily="34" charset="0"/>
              </a:rPr>
              <a:t> catalogue record</a:t>
            </a:r>
            <a:endParaRPr lang="en-GB" sz="1600" dirty="0">
              <a:latin typeface="Calibri Light" panose="020F0302020204030204" pitchFamily="34" charset="0"/>
            </a:endParaRPr>
          </a:p>
        </p:txBody>
      </p:sp>
      <p:pic>
        <p:nvPicPr>
          <p:cNvPr id="3075" name="Picture 3" descr="C:\Users\CBaird\Desktop\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4" y="476672"/>
            <a:ext cx="8380413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7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1920" y="5653130"/>
            <a:ext cx="36088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>
                <a:latin typeface="Calibri Light" panose="020F0302020204030204" pitchFamily="34" charset="0"/>
              </a:rPr>
              <a:t>Merzhanky</a:t>
            </a:r>
            <a:r>
              <a:rPr lang="en-GB" sz="1600" dirty="0" smtClean="0">
                <a:latin typeface="Calibri Light" panose="020F0302020204030204" pitchFamily="34" charset="0"/>
              </a:rPr>
              <a:t> as it appears on the catalogue</a:t>
            </a:r>
            <a:endParaRPr lang="en-GB" sz="1600" dirty="0">
              <a:latin typeface="Calibri Light" panose="020F0302020204030204" pitchFamily="34" charset="0"/>
            </a:endParaRPr>
          </a:p>
        </p:txBody>
      </p:sp>
      <p:pic>
        <p:nvPicPr>
          <p:cNvPr id="4099" name="Picture 3" descr="C:\Users\CBaird\Desktop\Pict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83168" cy="474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W:\CS\MyWork\CBaird\Notes\White book - in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61" y="410553"/>
            <a:ext cx="7859814" cy="569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2361" y="6158426"/>
            <a:ext cx="2076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Carla Novi, White book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7005"/>
            <a:ext cx="735562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88191" y="6339043"/>
            <a:ext cx="4657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Image of artists’ books as they appear in the catalogue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1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Baird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76672"/>
            <a:ext cx="7874179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6076636"/>
            <a:ext cx="5174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Access provision procedures as outlined in catalogue records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CS\MyWork\CBaird\Notes\Exhibition - 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0197"/>
            <a:ext cx="7943924" cy="596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6294250"/>
            <a:ext cx="36737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GSA Library display, Travel and the Journey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CS\MyWork\CBaird\Notes\In situ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9" y="367334"/>
            <a:ext cx="7903168" cy="58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234" y="6233527"/>
            <a:ext cx="24969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David Michael </a:t>
            </a:r>
            <a:r>
              <a:rPr lang="en-GB" sz="1600" dirty="0" smtClean="0">
                <a:latin typeface="Calibri Light" panose="020F0302020204030204" pitchFamily="34" charset="0"/>
              </a:rPr>
              <a:t>Clarke, In situ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alibri Light" panose="020F0302020204030204" pitchFamily="34" charset="0"/>
              </a:rPr>
              <a:t>Digital exhibition: </a:t>
            </a:r>
            <a:r>
              <a:rPr lang="en-GB" dirty="0">
                <a:latin typeface="Calibri Light" panose="020F0302020204030204" pitchFamily="34" charset="0"/>
              </a:rPr>
              <a:t>p</a:t>
            </a:r>
            <a:r>
              <a:rPr lang="en-GB" dirty="0" smtClean="0">
                <a:latin typeface="Calibri Light" panose="020F0302020204030204" pitchFamily="34" charset="0"/>
              </a:rPr>
              <a:t>roject </a:t>
            </a:r>
            <a:r>
              <a:rPr lang="en-GB" dirty="0">
                <a:latin typeface="Calibri Light" panose="020F0302020204030204" pitchFamily="34" charset="0"/>
              </a:rPr>
              <a:t>rationale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>
                <a:latin typeface="Calibri Light" panose="020F0302020204030204" pitchFamily="34" charset="0"/>
              </a:rPr>
              <a:t>50 books, showcasing breadth of Collection</a:t>
            </a:r>
          </a:p>
          <a:p>
            <a:pPr>
              <a:buFontTx/>
              <a:buChar char="-"/>
            </a:pPr>
            <a:r>
              <a:rPr lang="en-GB" dirty="0" smtClean="0">
                <a:latin typeface="Calibri Light" panose="020F0302020204030204" pitchFamily="34" charset="0"/>
              </a:rPr>
              <a:t>Utilising free or already available resources – iPhone, </a:t>
            </a:r>
            <a:r>
              <a:rPr lang="en-GB" dirty="0">
                <a:latin typeface="Calibri Light" panose="020F0302020204030204" pitchFamily="34" charset="0"/>
              </a:rPr>
              <a:t>P</a:t>
            </a:r>
            <a:r>
              <a:rPr lang="en-GB" dirty="0" smtClean="0">
                <a:latin typeface="Calibri Light" panose="020F0302020204030204" pitchFamily="34" charset="0"/>
              </a:rPr>
              <a:t>interest, Instagram</a:t>
            </a:r>
          </a:p>
          <a:p>
            <a:pPr>
              <a:buFontTx/>
              <a:buChar char="-"/>
            </a:pPr>
            <a:r>
              <a:rPr lang="en-GB" dirty="0" smtClean="0">
                <a:latin typeface="Calibri Light" panose="020F0302020204030204" pitchFamily="34" charset="0"/>
              </a:rPr>
              <a:t>Aiming respond to issues identified as limiting the effectiveness of exhibitions and digitisation by providing ‘digital </a:t>
            </a:r>
            <a:r>
              <a:rPr lang="en-GB" dirty="0">
                <a:latin typeface="Calibri Light" panose="020F0302020204030204" pitchFamily="34" charset="0"/>
              </a:rPr>
              <a:t>hands-on experience’, emphasising materiality of </a:t>
            </a:r>
            <a:r>
              <a:rPr lang="en-GB" dirty="0" smtClean="0">
                <a:latin typeface="Calibri Light" panose="020F0302020204030204" pitchFamily="34" charset="0"/>
              </a:rPr>
              <a:t>the works and de-mystifying Special Collections resources</a:t>
            </a:r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:\CS\MyWork\CBaird\Notes\DpOC6D6WsAA-rDr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12" y="304980"/>
            <a:ext cx="8161440" cy="612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981" y="6426060"/>
            <a:ext cx="20713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Artists’ book workshop</a:t>
            </a:r>
            <a:endParaRPr lang="en-GB" sz="1600" dirty="0">
              <a:latin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8277" y="6412361"/>
            <a:ext cx="2332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Photograph: @</a:t>
            </a:r>
            <a:r>
              <a:rPr lang="en-GB" sz="1600" dirty="0" err="1" smtClean="0">
                <a:latin typeface="Calibri Light" panose="020F0302020204030204" pitchFamily="34" charset="0"/>
              </a:rPr>
              <a:t>GSALibrary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5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4" y="116632"/>
            <a:ext cx="6919313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4" y="2060848"/>
            <a:ext cx="7249917" cy="43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6436849"/>
            <a:ext cx="4439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Photograph: The Guardian &amp; Police </a:t>
            </a:r>
            <a:r>
              <a:rPr lang="en-GB" sz="1600" dirty="0">
                <a:latin typeface="Calibri Light" panose="020F0302020204030204" pitchFamily="34" charset="0"/>
              </a:rPr>
              <a:t>Scotland Air/PA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6436849"/>
            <a:ext cx="3010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The Mackintosh building fire 2018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 Light" panose="020F0302020204030204" pitchFamily="34" charset="0"/>
              </a:rPr>
              <a:t>T</a:t>
            </a:r>
            <a:r>
              <a:rPr lang="en-GB" dirty="0" smtClean="0">
                <a:latin typeface="Calibri Light" panose="020F0302020204030204" pitchFamily="34" charset="0"/>
              </a:rPr>
              <a:t>hesis </a:t>
            </a:r>
            <a:r>
              <a:rPr lang="en-GB" dirty="0">
                <a:latin typeface="Calibri Light" panose="020F0302020204030204" pitchFamily="34" charset="0"/>
              </a:rPr>
              <a:t>S</a:t>
            </a:r>
            <a:r>
              <a:rPr lang="en-GB" dirty="0" smtClean="0">
                <a:latin typeface="Calibri Light" panose="020F0302020204030204" pitchFamily="34" charset="0"/>
              </a:rPr>
              <a:t>tatement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>
                <a:latin typeface="Calibri Light" panose="020F0302020204030204" pitchFamily="34" charset="0"/>
              </a:rPr>
              <a:t>Aim: to increase accessibility of an underused Special Collection</a:t>
            </a:r>
          </a:p>
          <a:p>
            <a:pPr>
              <a:buFontTx/>
              <a:buChar char="-"/>
            </a:pPr>
            <a:r>
              <a:rPr lang="en-GB" dirty="0" smtClean="0">
                <a:latin typeface="Calibri Light" panose="020F0302020204030204" pitchFamily="34" charset="0"/>
              </a:rPr>
              <a:t>By employing a process of ‘DIY’ digitisation to a Collection subject to </a:t>
            </a:r>
            <a:r>
              <a:rPr lang="en-GB" dirty="0">
                <a:latin typeface="Calibri Light" panose="020F0302020204030204" pitchFamily="34" charset="0"/>
              </a:rPr>
              <a:t>access limitations, </a:t>
            </a:r>
            <a:r>
              <a:rPr lang="en-GB" dirty="0" smtClean="0">
                <a:latin typeface="Calibri Light" panose="020F0302020204030204" pitchFamily="34" charset="0"/>
              </a:rPr>
              <a:t>this project aimed to create </a:t>
            </a:r>
            <a:r>
              <a:rPr lang="en-GB" dirty="0">
                <a:latin typeface="Calibri Light" panose="020F0302020204030204" pitchFamily="34" charset="0"/>
              </a:rPr>
              <a:t>a visual supplement </a:t>
            </a:r>
            <a:r>
              <a:rPr lang="en-GB" dirty="0" smtClean="0">
                <a:latin typeface="Calibri Light" panose="020F0302020204030204" pitchFamily="34" charset="0"/>
              </a:rPr>
              <a:t>which operated as a finding aid and a teaching and learning tool</a:t>
            </a:r>
            <a:r>
              <a:rPr lang="en-GB" dirty="0">
                <a:latin typeface="Calibri Light" panose="020F0302020204030204" pitchFamily="34" charset="0"/>
              </a:rPr>
              <a:t> </a:t>
            </a:r>
            <a:r>
              <a:rPr lang="en-GB" dirty="0" smtClean="0">
                <a:latin typeface="Calibri Light" panose="020F0302020204030204" pitchFamily="34" charset="0"/>
              </a:rPr>
              <a:t>while encouraging engagement with the physical Collection</a:t>
            </a:r>
          </a:p>
        </p:txBody>
      </p:sp>
    </p:spTree>
    <p:extLst>
      <p:ext uri="{BB962C8B-B14F-4D97-AF65-F5344CB8AC3E}">
        <p14:creationId xmlns:p14="http://schemas.microsoft.com/office/powerpoint/2010/main" val="38627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60648"/>
            <a:ext cx="8208912" cy="615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5511" y="6413454"/>
            <a:ext cx="282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My extremely dead office plants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47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92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Pinterest Analytics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1684391"/>
            <a:ext cx="2170236" cy="143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84" y="4149080"/>
            <a:ext cx="916958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43" y="1696179"/>
            <a:ext cx="216445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3" y="1700808"/>
            <a:ext cx="2180960" cy="14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8" y="1700808"/>
            <a:ext cx="2124785" cy="144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4348" y="1196752"/>
            <a:ext cx="59323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January – December 2018 average figures (across all Pinterest boards)</a:t>
            </a:r>
            <a:endParaRPr lang="en-GB" sz="1600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347" y="3628295"/>
            <a:ext cx="3128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Project-specific results for July 2019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Collection monitoring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080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Calibri Light" panose="020F0302020204030204" pitchFamily="34" charset="0"/>
              </a:rPr>
              <a:t>A</a:t>
            </a:r>
            <a:r>
              <a:rPr lang="en-GB" sz="2800" dirty="0" smtClean="0">
                <a:latin typeface="Calibri Light" panose="020F0302020204030204" pitchFamily="34" charset="0"/>
              </a:rPr>
              <a:t>cademic </a:t>
            </a:r>
            <a:r>
              <a:rPr lang="en-GB" sz="2800" dirty="0">
                <a:latin typeface="Calibri Light" panose="020F0302020204030204" pitchFamily="34" charset="0"/>
              </a:rPr>
              <a:t>year </a:t>
            </a:r>
            <a:r>
              <a:rPr lang="en-GB" sz="2800" dirty="0" smtClean="0">
                <a:latin typeface="Calibri Light" panose="020F0302020204030204" pitchFamily="34" charset="0"/>
              </a:rPr>
              <a:t>2017-2018 -</a:t>
            </a:r>
          </a:p>
          <a:p>
            <a:pPr mar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97 </a:t>
            </a:r>
            <a:r>
              <a:rPr lang="en-GB" sz="2800" dirty="0">
                <a:latin typeface="Calibri Light" panose="020F0302020204030204" pitchFamily="34" charset="0"/>
              </a:rPr>
              <a:t>Special Collections </a:t>
            </a:r>
            <a:r>
              <a:rPr lang="en-GB" sz="2800" dirty="0" smtClean="0">
                <a:latin typeface="Calibri Light" panose="020F0302020204030204" pitchFamily="34" charset="0"/>
              </a:rPr>
              <a:t>requests </a:t>
            </a:r>
            <a:endParaRPr lang="en-GB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Academic </a:t>
            </a:r>
            <a:r>
              <a:rPr lang="en-GB" sz="2800" dirty="0">
                <a:latin typeface="Calibri Light" panose="020F0302020204030204" pitchFamily="34" charset="0"/>
              </a:rPr>
              <a:t>year </a:t>
            </a:r>
            <a:r>
              <a:rPr lang="en-GB" sz="2800" dirty="0" smtClean="0">
                <a:latin typeface="Calibri Light" panose="020F0302020204030204" pitchFamily="34" charset="0"/>
              </a:rPr>
              <a:t>2018-2019 – </a:t>
            </a:r>
          </a:p>
          <a:p>
            <a:pPr mar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409 </a:t>
            </a:r>
            <a:r>
              <a:rPr lang="en-GB" sz="2800" dirty="0">
                <a:latin typeface="Calibri Light" panose="020F0302020204030204" pitchFamily="34" charset="0"/>
              </a:rPr>
              <a:t>Special Collections </a:t>
            </a:r>
            <a:r>
              <a:rPr lang="en-GB" sz="2800" dirty="0" smtClean="0">
                <a:latin typeface="Calibri Light" panose="020F0302020204030204" pitchFamily="34" charset="0"/>
              </a:rPr>
              <a:t>requests</a:t>
            </a:r>
          </a:p>
          <a:p>
            <a:pPr mar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 </a:t>
            </a:r>
            <a:endParaRPr lang="en-GB" sz="28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Calibri Light" panose="020F0302020204030204" pitchFamily="34" charset="0"/>
              </a:rPr>
              <a:t>321.6% </a:t>
            </a:r>
            <a:r>
              <a:rPr lang="en-GB" sz="2800" dirty="0" smtClean="0">
                <a:latin typeface="Calibri Light" panose="020F0302020204030204" pitchFamily="34" charset="0"/>
              </a:rPr>
              <a:t>increase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2132856"/>
            <a:ext cx="4248472" cy="31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81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1340768"/>
            <a:ext cx="2890664" cy="324036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alibri Light" panose="020F0302020204030204" pitchFamily="34" charset="0"/>
              </a:rPr>
              <a:t>Reflection &amp; next steps</a:t>
            </a: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" y="0"/>
            <a:ext cx="5711127" cy="731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9" y="476672"/>
            <a:ext cx="8373616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alibri Light" panose="020F0302020204030204" pitchFamily="34" charset="0"/>
              </a:rPr>
              <a:t>https://www.pinterest.co.uk/gsalibrary/gsa-library-artists-books-collection/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W:\CS\MyWork\CBaird\Notes\Good picture of exhibi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1" y="1484784"/>
            <a:ext cx="8775191" cy="52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alibri Light" panose="020F0302020204030204" pitchFamily="34" charset="0"/>
              </a:rPr>
              <a:t>Glasgow School of Art Library Artists’ Book Collectio</a:t>
            </a:r>
            <a:r>
              <a:rPr lang="en-GB" dirty="0">
                <a:latin typeface="Calibri Light" panose="020F0302020204030204" pitchFamily="34" charset="0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53389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- Over 2,000 </a:t>
            </a:r>
            <a:r>
              <a:rPr lang="en-GB" sz="2800" dirty="0">
                <a:latin typeface="Calibri Light" panose="020F0302020204030204" pitchFamily="34" charset="0"/>
              </a:rPr>
              <a:t>works </a:t>
            </a:r>
            <a:endParaRPr lang="en-GB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- A stylistically </a:t>
            </a:r>
            <a:r>
              <a:rPr lang="en-GB" sz="2800" dirty="0">
                <a:latin typeface="Calibri Light" panose="020F0302020204030204" pitchFamily="34" charset="0"/>
              </a:rPr>
              <a:t>diverse Collection, </a:t>
            </a:r>
            <a:r>
              <a:rPr lang="en-GB" sz="2800" dirty="0" smtClean="0">
                <a:latin typeface="Calibri Light" panose="020F0302020204030204" pitchFamily="34" charset="0"/>
              </a:rPr>
              <a:t>encompassing illustration, photography, poetry, comics </a:t>
            </a:r>
            <a:r>
              <a:rPr lang="en-GB" sz="2800" dirty="0" err="1" smtClean="0">
                <a:latin typeface="Calibri Light" panose="020F0302020204030204" pitchFamily="34" charset="0"/>
              </a:rPr>
              <a:t>etc</a:t>
            </a:r>
            <a:endParaRPr lang="en-GB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- Many </a:t>
            </a:r>
            <a:r>
              <a:rPr lang="en-GB" sz="2800" dirty="0">
                <a:latin typeface="Calibri Light" panose="020F0302020204030204" pitchFamily="34" charset="0"/>
              </a:rPr>
              <a:t>of these titles employ the form of the </a:t>
            </a:r>
            <a:r>
              <a:rPr lang="en-GB" sz="2800" dirty="0" smtClean="0">
                <a:latin typeface="Calibri Light" panose="020F0302020204030204" pitchFamily="34" charset="0"/>
              </a:rPr>
              <a:t>codex in subversive ways, or abandon it completely</a:t>
            </a:r>
          </a:p>
          <a:p>
            <a:pPr marL="0" indent="0">
              <a:buNone/>
            </a:pPr>
            <a:r>
              <a:rPr lang="en-GB" sz="2800" dirty="0" smtClean="0">
                <a:latin typeface="Calibri Light" panose="020F0302020204030204" pitchFamily="34" charset="0"/>
              </a:rPr>
              <a:t>- Primary works </a:t>
            </a:r>
            <a:r>
              <a:rPr lang="en-GB" sz="2800" dirty="0">
                <a:latin typeface="Calibri Light" panose="020F0302020204030204" pitchFamily="34" charset="0"/>
              </a:rPr>
              <a:t>of art in their own </a:t>
            </a:r>
            <a:r>
              <a:rPr lang="en-GB" sz="2800" dirty="0" smtClean="0">
                <a:latin typeface="Calibri Light" panose="020F0302020204030204" pitchFamily="34" charset="0"/>
              </a:rPr>
              <a:t>right, as well as bibliographic entities</a:t>
            </a:r>
            <a:endParaRPr lang="en-GB" sz="2800" dirty="0">
              <a:latin typeface="Calibri Light" panose="020F03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37" y="1700808"/>
            <a:ext cx="3711630" cy="278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78" y="4077072"/>
            <a:ext cx="3687069" cy="276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3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0600"/>
          </a:xfrm>
        </p:spPr>
        <p:txBody>
          <a:bodyPr/>
          <a:lstStyle/>
          <a:p>
            <a:r>
              <a:rPr lang="en-GB" dirty="0" smtClean="0">
                <a:latin typeface="Calibri Light" panose="020F0302020204030204" pitchFamily="34" charset="0"/>
              </a:rPr>
              <a:t>Student Survey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sz="4000" dirty="0" smtClean="0">
                <a:latin typeface="Calibri Light" panose="020F0302020204030204" pitchFamily="34" charset="0"/>
              </a:rPr>
              <a:t>69</a:t>
            </a:r>
            <a:r>
              <a:rPr lang="en-GB" sz="4000" dirty="0">
                <a:latin typeface="Calibri Light" panose="020F0302020204030204" pitchFamily="34" charset="0"/>
              </a:rPr>
              <a:t>% </a:t>
            </a:r>
            <a:r>
              <a:rPr lang="en-GB" sz="2800" dirty="0">
                <a:latin typeface="Calibri Light" panose="020F0302020204030204" pitchFamily="34" charset="0"/>
              </a:rPr>
              <a:t>of respondents were </a:t>
            </a:r>
            <a:r>
              <a:rPr lang="en-GB" sz="2800" dirty="0" smtClean="0">
                <a:latin typeface="Calibri Light" panose="020F0302020204030204" pitchFamily="34" charset="0"/>
              </a:rPr>
              <a:t>already aware </a:t>
            </a:r>
            <a:r>
              <a:rPr lang="en-GB" sz="2800" dirty="0">
                <a:latin typeface="Calibri Light" panose="020F0302020204030204" pitchFamily="34" charset="0"/>
              </a:rPr>
              <a:t>of the </a:t>
            </a:r>
            <a:r>
              <a:rPr lang="en-GB" sz="2800" dirty="0" smtClean="0">
                <a:latin typeface="Calibri Light" panose="020F0302020204030204" pitchFamily="34" charset="0"/>
              </a:rPr>
              <a:t>GSA Library </a:t>
            </a:r>
            <a:r>
              <a:rPr lang="en-GB" sz="2800" dirty="0">
                <a:latin typeface="Calibri Light" panose="020F0302020204030204" pitchFamily="34" charset="0"/>
              </a:rPr>
              <a:t>A</a:t>
            </a:r>
            <a:r>
              <a:rPr lang="en-GB" sz="2800" dirty="0" smtClean="0">
                <a:latin typeface="Calibri Light" panose="020F0302020204030204" pitchFamily="34" charset="0"/>
              </a:rPr>
              <a:t>rtists’ </a:t>
            </a:r>
            <a:r>
              <a:rPr lang="en-GB" sz="2800" dirty="0">
                <a:latin typeface="Calibri Light" panose="020F0302020204030204" pitchFamily="34" charset="0"/>
              </a:rPr>
              <a:t>B</a:t>
            </a:r>
            <a:r>
              <a:rPr lang="en-GB" sz="2800" dirty="0" smtClean="0">
                <a:latin typeface="Calibri Light" panose="020F0302020204030204" pitchFamily="34" charset="0"/>
              </a:rPr>
              <a:t>ook Collection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Calibri Light" panose="020F0302020204030204" pitchFamily="34" charset="0"/>
              </a:rPr>
              <a:t>25</a:t>
            </a:r>
            <a:r>
              <a:rPr lang="en-GB" sz="4000" dirty="0">
                <a:latin typeface="Calibri Light" panose="020F0302020204030204" pitchFamily="34" charset="0"/>
              </a:rPr>
              <a:t>% </a:t>
            </a:r>
            <a:r>
              <a:rPr lang="en-GB" sz="2800" dirty="0">
                <a:latin typeface="Calibri Light" panose="020F0302020204030204" pitchFamily="34" charset="0"/>
              </a:rPr>
              <a:t>had </a:t>
            </a:r>
            <a:r>
              <a:rPr lang="en-GB" sz="2800" dirty="0" smtClean="0">
                <a:latin typeface="Calibri Light" panose="020F0302020204030204" pitchFamily="34" charset="0"/>
              </a:rPr>
              <a:t>accessed </a:t>
            </a:r>
            <a:r>
              <a:rPr lang="en-GB" sz="2800" dirty="0">
                <a:latin typeface="Calibri Light" panose="020F0302020204030204" pitchFamily="34" charset="0"/>
              </a:rPr>
              <a:t>the A</a:t>
            </a:r>
            <a:r>
              <a:rPr lang="en-GB" sz="2800" dirty="0" smtClean="0">
                <a:latin typeface="Calibri Light" panose="020F0302020204030204" pitchFamily="34" charset="0"/>
              </a:rPr>
              <a:t>rtists’ </a:t>
            </a:r>
            <a:r>
              <a:rPr lang="en-GB" sz="2800" dirty="0">
                <a:latin typeface="Calibri Light" panose="020F0302020204030204" pitchFamily="34" charset="0"/>
              </a:rPr>
              <a:t>B</a:t>
            </a:r>
            <a:r>
              <a:rPr lang="en-GB" sz="2800" dirty="0" smtClean="0">
                <a:latin typeface="Calibri Light" panose="020F0302020204030204" pitchFamily="34" charset="0"/>
              </a:rPr>
              <a:t>ook </a:t>
            </a:r>
            <a:r>
              <a:rPr lang="en-GB" sz="2800" dirty="0">
                <a:latin typeface="Calibri Light" panose="020F0302020204030204" pitchFamily="34" charset="0"/>
              </a:rPr>
              <a:t>C</a:t>
            </a:r>
            <a:r>
              <a:rPr lang="en-GB" sz="2800" dirty="0" smtClean="0">
                <a:latin typeface="Calibri Light" panose="020F0302020204030204" pitchFamily="34" charset="0"/>
              </a:rPr>
              <a:t>ollection </a:t>
            </a:r>
            <a:r>
              <a:rPr lang="en-GB" sz="2800" dirty="0">
                <a:latin typeface="Calibri Light" panose="020F0302020204030204" pitchFamily="34" charset="0"/>
              </a:rPr>
              <a:t> 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Calibri Light" panose="020F0302020204030204" pitchFamily="34" charset="0"/>
              </a:rPr>
              <a:t>19</a:t>
            </a:r>
            <a:r>
              <a:rPr lang="en-GB" sz="4000" dirty="0">
                <a:latin typeface="Calibri Light" panose="020F0302020204030204" pitchFamily="34" charset="0"/>
              </a:rPr>
              <a:t>% </a:t>
            </a:r>
            <a:r>
              <a:rPr lang="en-GB" sz="2800" dirty="0">
                <a:latin typeface="Calibri Light" panose="020F0302020204030204" pitchFamily="34" charset="0"/>
              </a:rPr>
              <a:t>of respondents felt the Collection was easy to </a:t>
            </a:r>
            <a:r>
              <a:rPr lang="en-GB" sz="2800" dirty="0" smtClean="0">
                <a:latin typeface="Calibri Light" panose="020F0302020204030204" pitchFamily="34" charset="0"/>
              </a:rPr>
              <a:t>access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Calibri Light" panose="020F0302020204030204" pitchFamily="34" charset="0"/>
              </a:rPr>
              <a:t>44</a:t>
            </a:r>
            <a:r>
              <a:rPr lang="en-GB" sz="4000" dirty="0">
                <a:latin typeface="Calibri Light" panose="020F0302020204030204" pitchFamily="34" charset="0"/>
              </a:rPr>
              <a:t>% </a:t>
            </a:r>
            <a:r>
              <a:rPr lang="en-GB" sz="2800" dirty="0">
                <a:latin typeface="Calibri Light" panose="020F0302020204030204" pitchFamily="34" charset="0"/>
              </a:rPr>
              <a:t>were unsure if the C</a:t>
            </a:r>
            <a:r>
              <a:rPr lang="en-GB" sz="2800" dirty="0" smtClean="0">
                <a:latin typeface="Calibri Light" panose="020F0302020204030204" pitchFamily="34" charset="0"/>
              </a:rPr>
              <a:t>ollection </a:t>
            </a:r>
            <a:r>
              <a:rPr lang="en-GB" sz="2800" dirty="0">
                <a:latin typeface="Calibri Light" panose="020F0302020204030204" pitchFamily="34" charset="0"/>
              </a:rPr>
              <a:t>was relevant to their </a:t>
            </a:r>
            <a:r>
              <a:rPr lang="en-GB" sz="2800" dirty="0" smtClean="0">
                <a:latin typeface="Calibri Light" panose="020F0302020204030204" pitchFamily="34" charset="0"/>
              </a:rPr>
              <a:t>practice</a:t>
            </a:r>
          </a:p>
          <a:p>
            <a:pPr>
              <a:buFontTx/>
              <a:buChar char="-"/>
            </a:pPr>
            <a:r>
              <a:rPr lang="en-GB" sz="4000" dirty="0" smtClean="0">
                <a:latin typeface="Calibri Light" panose="020F0302020204030204" pitchFamily="34" charset="0"/>
              </a:rPr>
              <a:t>94</a:t>
            </a:r>
            <a:r>
              <a:rPr lang="en-GB" sz="4000" dirty="0">
                <a:latin typeface="Calibri Light" panose="020F0302020204030204" pitchFamily="34" charset="0"/>
              </a:rPr>
              <a:t>% </a:t>
            </a:r>
            <a:r>
              <a:rPr lang="en-GB" sz="2800" dirty="0">
                <a:latin typeface="Calibri Light" panose="020F0302020204030204" pitchFamily="34" charset="0"/>
              </a:rPr>
              <a:t>of respondents to the survey expressed an interest in learning more about the </a:t>
            </a:r>
            <a:r>
              <a:rPr lang="en-GB" sz="2800" dirty="0" smtClean="0">
                <a:latin typeface="Calibri Light" panose="020F0302020204030204" pitchFamily="34" charset="0"/>
              </a:rPr>
              <a:t>Collection</a:t>
            </a:r>
            <a:r>
              <a:rPr lang="en-GB" sz="2800" dirty="0">
                <a:latin typeface="Calibri Light" panose="020F03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979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W:\CS\MyWork\CBaird\Notes\GSA library before 2014 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4" y="404664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82900" y="6319578"/>
            <a:ext cx="23175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Photograph: </a:t>
            </a:r>
            <a:r>
              <a:rPr lang="en-GB" sz="1600" dirty="0" smtClean="0">
                <a:latin typeface="Calibri Light" panose="020F0302020204030204" pitchFamily="34" charset="0"/>
              </a:rPr>
              <a:t>Design Week</a:t>
            </a:r>
            <a:endParaRPr lang="en-GB" sz="16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434" y="6333940"/>
            <a:ext cx="21974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The Mackintosh Library  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5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5" y="476672"/>
            <a:ext cx="8636070" cy="574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86123" y="6271789"/>
            <a:ext cx="2311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Photograph: </a:t>
            </a:r>
            <a:r>
              <a:rPr lang="en-GB" sz="1600" dirty="0" smtClean="0">
                <a:latin typeface="Calibri Light" panose="020F0302020204030204" pitchFamily="34" charset="0"/>
              </a:rPr>
              <a:t>Glasgow Live</a:t>
            </a:r>
            <a:endParaRPr lang="en-GB" sz="1600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965" y="6241012"/>
            <a:ext cx="3544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The Mackintosh Library following the fire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3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CS\MyWork\CBaird\Notes\Bookstore - wide 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1728"/>
            <a:ext cx="7560840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6267957"/>
            <a:ext cx="28395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The Bourdon Building bookstore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5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:\CS\MyWork\CBaird\Notes\Recess - outs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888311" cy="59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6396067"/>
            <a:ext cx="64420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Calibri Light" panose="020F0302020204030204" pitchFamily="34" charset="0"/>
              </a:rPr>
              <a:t>Erica Van Horn &amp; Simon </a:t>
            </a:r>
            <a:r>
              <a:rPr lang="en-GB" sz="1600" dirty="0" err="1" smtClean="0">
                <a:latin typeface="Calibri Light" panose="020F0302020204030204" pitchFamily="34" charset="0"/>
              </a:rPr>
              <a:t>Cutts</a:t>
            </a:r>
            <a:r>
              <a:rPr lang="en-GB" sz="1600" dirty="0" smtClean="0">
                <a:latin typeface="Calibri Light" panose="020F0302020204030204" pitchFamily="34" charset="0"/>
              </a:rPr>
              <a:t>, River </a:t>
            </a:r>
            <a:r>
              <a:rPr lang="en-GB" sz="1600" dirty="0">
                <a:latin typeface="Calibri Light" panose="020F0302020204030204" pitchFamily="34" charset="0"/>
              </a:rPr>
              <a:t>Recess, </a:t>
            </a:r>
            <a:r>
              <a:rPr lang="en-GB" sz="1600" dirty="0" err="1">
                <a:latin typeface="Calibri Light" panose="020F0302020204030204" pitchFamily="34" charset="0"/>
              </a:rPr>
              <a:t>Connemera</a:t>
            </a:r>
            <a:r>
              <a:rPr lang="en-GB" sz="1600" dirty="0">
                <a:latin typeface="Calibri Light" panose="020F0302020204030204" pitchFamily="34" charset="0"/>
              </a:rPr>
              <a:t>, Ireland, April, </a:t>
            </a:r>
            <a:r>
              <a:rPr lang="en-GB" sz="1600" dirty="0" smtClean="0">
                <a:latin typeface="Calibri Light" panose="020F0302020204030204" pitchFamily="34" charset="0"/>
              </a:rPr>
              <a:t>1993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CS\MyWork\CBaird\Notes\Merzhanky - 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182" y="210700"/>
            <a:ext cx="6387128" cy="627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05182" y="6501882"/>
            <a:ext cx="23324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alibri Light" panose="020F0302020204030204" pitchFamily="34" charset="0"/>
              </a:rPr>
              <a:t>Kurt </a:t>
            </a:r>
            <a:r>
              <a:rPr lang="en-GB" sz="1600" dirty="0" err="1" smtClean="0">
                <a:latin typeface="Calibri Light" panose="020F0302020204030204" pitchFamily="34" charset="0"/>
              </a:rPr>
              <a:t>Scwitters</a:t>
            </a:r>
            <a:r>
              <a:rPr lang="en-GB" sz="1600" dirty="0" smtClean="0">
                <a:latin typeface="Calibri Light" panose="020F0302020204030204" pitchFamily="34" charset="0"/>
              </a:rPr>
              <a:t>, </a:t>
            </a:r>
            <a:r>
              <a:rPr lang="en-GB" sz="1600" dirty="0" err="1" smtClean="0">
                <a:latin typeface="Calibri Light" panose="020F0302020204030204" pitchFamily="34" charset="0"/>
              </a:rPr>
              <a:t>Merzhanky</a:t>
            </a:r>
            <a:endParaRPr lang="en-GB" sz="1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378</Words>
  <Application>Microsoft Office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Widening Access to the Glasgow School of Art Library Artists’ Book Collection</vt:lpstr>
      <vt:lpstr>Thesis Statement</vt:lpstr>
      <vt:lpstr>Glasgow School of Art Library Artists’ Book Collection</vt:lpstr>
      <vt:lpstr>Student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exhibition: project rationale </vt:lpstr>
      <vt:lpstr>PowerPoint Presentation</vt:lpstr>
      <vt:lpstr>PowerPoint Presentation</vt:lpstr>
      <vt:lpstr>PowerPoint Presentation</vt:lpstr>
      <vt:lpstr>Pinterest Analytics</vt:lpstr>
      <vt:lpstr>Collection monitoring</vt:lpstr>
      <vt:lpstr>Reflection &amp; next steps</vt:lpstr>
      <vt:lpstr>https://www.pinterest.co.uk/gsalibrary/gsa-library-artists-books-collection/ </vt:lpstr>
    </vt:vector>
  </TitlesOfParts>
  <Company>National Museums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Widening Access to the Glasgow School of Art Library Artists’ Book Collection</dc:title>
  <dc:creator>Christine Baird</dc:creator>
  <cp:lastModifiedBy>Christine Baird</cp:lastModifiedBy>
  <cp:revision>72</cp:revision>
  <dcterms:created xsi:type="dcterms:W3CDTF">2019-07-11T13:16:27Z</dcterms:created>
  <dcterms:modified xsi:type="dcterms:W3CDTF">2019-09-02T14:19:40Z</dcterms:modified>
</cp:coreProperties>
</file>