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handoutMasterIdLst>
    <p:handoutMasterId r:id="rId15"/>
  </p:handoutMasterIdLst>
  <p:sldIdLst>
    <p:sldId id="265" r:id="rId2"/>
    <p:sldId id="279" r:id="rId3"/>
    <p:sldId id="263" r:id="rId4"/>
    <p:sldId id="280" r:id="rId5"/>
    <p:sldId id="271" r:id="rId6"/>
    <p:sldId id="277" r:id="rId7"/>
    <p:sldId id="272" r:id="rId8"/>
    <p:sldId id="273" r:id="rId9"/>
    <p:sldId id="274" r:id="rId10"/>
    <p:sldId id="275" r:id="rId11"/>
    <p:sldId id="276" r:id="rId12"/>
    <p:sldId id="268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Lewis" initials="S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F9C"/>
    <a:srgbClr val="3E3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33" autoAdjust="0"/>
    <p:restoredTop sz="96053"/>
  </p:normalViewPr>
  <p:slideViewPr>
    <p:cSldViewPr snapToGrid="0">
      <p:cViewPr varScale="1">
        <p:scale>
          <a:sx n="113" d="100"/>
          <a:sy n="113" d="100"/>
        </p:scale>
        <p:origin x="-14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3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7C4EBAC-FDBE-0145-9649-4A4CAF44FD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BF6905-665B-F042-8BA0-16E5CD55CD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26999-8D57-D24D-A849-5FEA1EA9FE6C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0AB357-9153-4749-8C78-C768E865B2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76A5EC-6D3F-8444-8719-84EB53D4FF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2031E-95D3-5D41-A2A4-0FA7FD6F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97A5D-3943-044A-87C3-7C2E7E7B0C3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D0221-1CD0-1C4D-8B69-6C938F34A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5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D0221-1CD0-1C4D-8B69-6C938F34A9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2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D0221-1CD0-1C4D-8B69-6C938F34A9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7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D0221-1CD0-1C4D-8B69-6C938F34A9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7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26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D0221-1CD0-1C4D-8B69-6C938F34A9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2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D0221-1CD0-1C4D-8B69-6C938F34A9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2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6B49963-CBA7-B84C-AE92-7B9B30A9D53E}"/>
              </a:ext>
            </a:extLst>
          </p:cNvPr>
          <p:cNvSpPr/>
          <p:nvPr userDrawn="1"/>
        </p:nvSpPr>
        <p:spPr>
          <a:xfrm>
            <a:off x="0" y="0"/>
            <a:ext cx="12192000" cy="695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93F0D779-71E4-6C4F-9EC4-77C47DA40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" y="0"/>
            <a:ext cx="1214411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7866" y="6104397"/>
            <a:ext cx="3576047" cy="540880"/>
          </a:xfrm>
        </p:spPr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2474B410-DE34-3642-9998-F91541B771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1" y="6104397"/>
            <a:ext cx="1397000" cy="54088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27206E6-108C-E847-8E43-21F2F22E9D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21" y="6104397"/>
            <a:ext cx="1833492" cy="540880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A4F2358B-E63E-0F41-AA16-822E6BDFF2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0"/>
            <a:ext cx="12192000" cy="56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9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568C1C-C360-A94E-8DBE-CCEEB33A25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939EF6-2EAB-6749-A9F5-860A6841BF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11723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xmlns="" id="{7B41BB7C-9CF8-294C-86C4-6DB8053F47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4223732"/>
            <a:ext cx="10058400" cy="296139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D766C9EA-05D8-1F4F-B1B0-9CAEBD1E69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62081334-6A51-7840-87A8-F4EF1DCB2B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33" y="795868"/>
            <a:ext cx="2937933" cy="29379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A00B44-1D9B-184B-A9B2-F5DFCD85C587}"/>
              </a:ext>
            </a:extLst>
          </p:cNvPr>
          <p:cNvSpPr txBox="1"/>
          <p:nvPr userDrawn="1"/>
        </p:nvSpPr>
        <p:spPr>
          <a:xfrm>
            <a:off x="4945590" y="4138938"/>
            <a:ext cx="23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8FD4DF-C798-4841-B3D5-21E26DA525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92" y="4887816"/>
            <a:ext cx="1792817" cy="89297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24773134-6947-C14A-B7AD-35E59E71B5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92" y="5490467"/>
            <a:ext cx="1792817" cy="528881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1B2E12C-EC4E-5341-BA19-9F3F701891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65" y="5448452"/>
            <a:ext cx="1451247" cy="561883"/>
          </a:xfrm>
          <a:prstGeom prst="rect">
            <a:avLst/>
          </a:prstGeom>
        </p:spPr>
      </p:pic>
      <p:pic>
        <p:nvPicPr>
          <p:cNvPr id="3075" name="Picture 3" descr="C:\Stuart\SimVis Video Ident and Logos\SSV logos\GSA_SSV_logo_mono-reversed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17" y="5495451"/>
            <a:ext cx="1162050" cy="4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09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8769" y="6356352"/>
            <a:ext cx="2743200" cy="365125"/>
          </a:xfrm>
        </p:spPr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93422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2" descr="C:\Stuart\SimVis Logos\GSA_SSV_logo_colou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647" y="6197600"/>
            <a:ext cx="1293219" cy="5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0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0951" y="162745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9FC87DA-0E31-CB48-8888-B29D998FC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0"/>
            <a:ext cx="12192000" cy="5875867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83F41639-F5B6-A348-B49F-2DA0B5D85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5" y="-1"/>
            <a:ext cx="12217399" cy="5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5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49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6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A4BB85B-C740-F242-A735-68737F539A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2387" y="1902855"/>
            <a:ext cx="7007225" cy="39544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5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6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1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4C57A763-53DB-A849-8E88-40C600A5E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78000" y="2011504"/>
            <a:ext cx="10414000" cy="48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1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One Ocean Hub -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err="1"/>
              <a:t>Thirdlevel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xmlns="" id="{84022FEC-6289-7D44-BDEE-0A75E66922B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6" y="5848519"/>
            <a:ext cx="923068" cy="9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1" r:id="rId3"/>
    <p:sldLayoutId id="2147483712" r:id="rId4"/>
    <p:sldLayoutId id="2147483713" r:id="rId5"/>
    <p:sldLayoutId id="2147483714" r:id="rId6"/>
    <p:sldLayoutId id="2147483716" r:id="rId7"/>
    <p:sldLayoutId id="2147483717" r:id="rId8"/>
    <p:sldLayoutId id="2147483718" r:id="rId9"/>
    <p:sldLayoutId id="2147483719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3">
              <a:lumMod val="75000"/>
            </a:schemeClr>
          </a:solidFill>
          <a:latin typeface="Oxygen" panose="02000503000000000000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1"/>
          </a:solidFill>
          <a:latin typeface="Oxygen" panose="02000503000000000000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Oxygen" panose="02000503000000000000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1"/>
          </a:solidFill>
          <a:latin typeface="Oxygen" panose="02000503000000000000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1"/>
          </a:solidFill>
          <a:latin typeface="Oxygen" panose="02000503000000000000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1"/>
          </a:solidFill>
          <a:latin typeface="Oxygen" panose="02000503000000000000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67FE6-4263-7F48-A4BA-7FDC8BACC081}"/>
              </a:ext>
            </a:extLst>
          </p:cNvPr>
          <p:cNvSpPr/>
          <p:nvPr/>
        </p:nvSpPr>
        <p:spPr>
          <a:xfrm>
            <a:off x="912190" y="1326873"/>
            <a:ext cx="5420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Intangible Cultural Heritage and Ocean Governance in Africa and the Pacific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55CBB9B-39FA-1A46-AB7F-B24363AD5794}"/>
              </a:ext>
            </a:extLst>
          </p:cNvPr>
          <p:cNvSpPr/>
          <p:nvPr/>
        </p:nvSpPr>
        <p:spPr>
          <a:xfrm>
            <a:off x="912188" y="4568862"/>
            <a:ext cx="103146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Prof </a:t>
            </a:r>
            <a:r>
              <a:rPr lang="en-US" sz="2800" b="1" dirty="0">
                <a:solidFill>
                  <a:schemeClr val="bg1"/>
                </a:solidFill>
              </a:rPr>
              <a:t>Stuart </a:t>
            </a:r>
            <a:r>
              <a:rPr lang="en-US" sz="2800" b="1" dirty="0" smtClean="0">
                <a:solidFill>
                  <a:schemeClr val="bg1"/>
                </a:solidFill>
              </a:rPr>
              <a:t>Jeffrey &amp; Dr Lisa McDonald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ACHS, Santiago, 5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dirty="0" smtClean="0">
                <a:solidFill>
                  <a:schemeClr val="bg1"/>
                </a:solidFill>
              </a:rPr>
              <a:t> December 2022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406E10-4A0A-B34F-8874-9872FF20B1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8917" y="3881418"/>
            <a:ext cx="1843616" cy="9182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E0F135F-B9B7-DE4F-8AAD-768FAEB7DA90}"/>
              </a:ext>
            </a:extLst>
          </p:cNvPr>
          <p:cNvCxnSpPr>
            <a:cxnSpLocks/>
          </p:cNvCxnSpPr>
          <p:nvPr/>
        </p:nvCxnSpPr>
        <p:spPr>
          <a:xfrm>
            <a:off x="6504517" y="1262825"/>
            <a:ext cx="0" cy="26826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Stuart\SimVis Logos\GSA_SSV_logo_colou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647" y="6102770"/>
            <a:ext cx="1528741" cy="6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CCORD\AppData\Local\Temp\7zEE6A6.tmp\DEEP FUND OOH Logo (white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30" y="354772"/>
            <a:ext cx="4724058" cy="472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9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10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10</a:t>
              </a:fld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254000" y="809171"/>
            <a:ext cx="5130800" cy="162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chemeClr val="bg1"/>
                </a:solidFill>
                <a:latin typeface="+mn-lt"/>
              </a:rPr>
              <a:t>Erromango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 Cultural </a:t>
            </a:r>
            <a:r>
              <a:rPr lang="en-GB" sz="2400" dirty="0" smtClean="0">
                <a:solidFill>
                  <a:schemeClr val="bg1"/>
                </a:solidFill>
                <a:latin typeface="+mn-lt"/>
              </a:rPr>
              <a:t>Association,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Vanuatu, Illustrated children’s book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22" name="Picture 2" descr="C:\Users\ACCORD\Dropbox\One Ocean Hub Shared Folder\Z Digital Assets\Naupa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30" y="387350"/>
            <a:ext cx="5468257" cy="410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CCORD\Dropbox\One Ocean Hub Shared Folder\Z Digital Assets\Naupa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38" r="10261" b="1944"/>
          <a:stretch/>
        </p:blipFill>
        <p:spPr bwMode="auto">
          <a:xfrm rot="16200000">
            <a:off x="1741714" y="1545467"/>
            <a:ext cx="3629023" cy="541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88930" y="4527702"/>
            <a:ext cx="568642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“</a:t>
            </a:r>
            <a:r>
              <a:rPr lang="en-GB" sz="1600" dirty="0" err="1">
                <a:solidFill>
                  <a:schemeClr val="bg1"/>
                </a:solidFill>
              </a:rPr>
              <a:t>Netai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Namou</a:t>
            </a:r>
            <a:r>
              <a:rPr lang="en-GB" sz="1600" dirty="0">
                <a:solidFill>
                  <a:schemeClr val="bg1"/>
                </a:solidFill>
              </a:rPr>
              <a:t> Toc </a:t>
            </a:r>
            <a:r>
              <a:rPr lang="en-GB" sz="1600" dirty="0" smtClean="0">
                <a:solidFill>
                  <a:schemeClr val="bg1"/>
                </a:solidFill>
              </a:rPr>
              <a:t> (</a:t>
            </a:r>
            <a:r>
              <a:rPr lang="en-GB" sz="1600" dirty="0">
                <a:solidFill>
                  <a:schemeClr val="bg1"/>
                </a:solidFill>
              </a:rPr>
              <a:t>Stories of Mother Ocean</a:t>
            </a:r>
            <a:r>
              <a:rPr lang="en-GB" sz="1600" dirty="0" smtClean="0">
                <a:solidFill>
                  <a:schemeClr val="bg1"/>
                </a:solidFill>
              </a:rPr>
              <a:t>)”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© </a:t>
            </a:r>
            <a:r>
              <a:rPr lang="en-GB" sz="1600" dirty="0" err="1">
                <a:solidFill>
                  <a:schemeClr val="bg1"/>
                </a:solidFill>
              </a:rPr>
              <a:t>Erromango</a:t>
            </a:r>
            <a:r>
              <a:rPr lang="en-GB" sz="1600" dirty="0">
                <a:solidFill>
                  <a:schemeClr val="bg1"/>
                </a:solidFill>
              </a:rPr>
              <a:t> Cultural </a:t>
            </a:r>
            <a:r>
              <a:rPr lang="en-GB" sz="1600" dirty="0" smtClean="0">
                <a:solidFill>
                  <a:schemeClr val="bg1"/>
                </a:solidFill>
              </a:rPr>
              <a:t>Association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</a:rPr>
              <a:t>(Simeon and Jarvis </a:t>
            </a:r>
            <a:r>
              <a:rPr lang="en-GB" sz="1600" dirty="0" err="1" smtClean="0">
                <a:solidFill>
                  <a:schemeClr val="bg1"/>
                </a:solidFill>
              </a:rPr>
              <a:t>Tovovor</a:t>
            </a:r>
            <a:r>
              <a:rPr lang="en-GB" sz="1600" dirty="0" smtClean="0">
                <a:solidFill>
                  <a:schemeClr val="bg1"/>
                </a:solidFill>
              </a:rPr>
              <a:t>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  <p:sp>
        <p:nvSpPr>
          <p:cNvPr id="20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215900" y="0"/>
            <a:ext cx="514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chemeClr val="bg1"/>
                </a:solidFill>
                <a:latin typeface="+mn-lt"/>
              </a:rPr>
              <a:t>NETAI EN NAMOU TOC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43ADFE6-1E02-0B4D-977B-4C58D13B0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2" y="1002018"/>
            <a:ext cx="3796158" cy="1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11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12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11</a:t>
              </a:fld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146" name="Picture 2" descr="C:\Users\ACCORD\Dropbox\One Ocean Hub Shared Folder\Z Digital Assets\Otchere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5044"/>
            <a:ext cx="7092382" cy="398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CCORD\Dropbox\One Ocean Hub Shared Folder\Z Digital Assets\Otchere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67" y="3491796"/>
            <a:ext cx="4906433" cy="32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73800" y="4357209"/>
            <a:ext cx="39497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© Eric </a:t>
            </a:r>
            <a:r>
              <a:rPr lang="en-GB" sz="1600" dirty="0" err="1" smtClean="0">
                <a:solidFill>
                  <a:schemeClr val="bg1"/>
                </a:solidFill>
              </a:rPr>
              <a:t>Otchere</a:t>
            </a:r>
            <a:endParaRPr lang="en-GB" sz="1600" dirty="0" smtClean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139700" y="1206353"/>
            <a:ext cx="4292600" cy="162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  <a:latin typeface="+mn-lt"/>
              </a:rPr>
              <a:t>Eric </a:t>
            </a:r>
            <a:r>
              <a:rPr lang="en-GB" sz="2400" dirty="0" err="1">
                <a:solidFill>
                  <a:schemeClr val="bg1"/>
                </a:solidFill>
                <a:latin typeface="+mn-lt"/>
              </a:rPr>
              <a:t>Otchere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, University of Cape </a:t>
            </a:r>
            <a:r>
              <a:rPr lang="en-GB" sz="2400" dirty="0" smtClean="0">
                <a:solidFill>
                  <a:schemeClr val="bg1"/>
                </a:solidFill>
                <a:latin typeface="+mn-lt"/>
              </a:rPr>
              <a:t>Coast, Ghana: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Traditional Ghanaian fishers songs and video documentary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  <p:sp>
        <p:nvSpPr>
          <p:cNvPr id="21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165100" y="0"/>
            <a:ext cx="514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COCCOONED IN HARMONY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3ADFE6-1E02-0B4D-977B-4C58D13B0F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2" y="1002018"/>
            <a:ext cx="3796158" cy="1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6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7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2</a:t>
              </a:fld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xmlns="" id="{DFE1E59B-F8A5-8349-AB15-7F3D0F7120F5}"/>
              </a:ext>
            </a:extLst>
          </p:cNvPr>
          <p:cNvSpPr txBox="1">
            <a:spLocks/>
          </p:cNvSpPr>
          <p:nvPr/>
        </p:nvSpPr>
        <p:spPr>
          <a:xfrm>
            <a:off x="1770562" y="650819"/>
            <a:ext cx="8702705" cy="39708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Very often, the meaning of culture for sustainable development is difficult to narrow down to individual targets – it should rather be understood as enabling forms of participation and meaning-making, generating a setting in which communities can achieve their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goals”</a:t>
            </a:r>
          </a:p>
          <a:p>
            <a:pPr marL="0" indent="0">
              <a:buNone/>
            </a:pPr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“culture can play a powerful role in working towards the SDGs, directly and indirectly, with a focus on contributing to positive social and economic outcomes via education, protecting and promoting tangible and intangible heritage, as well as digital engagement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and technologies”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“Within the context of the development sector, the arts contribute to addressing divisive narratives, fostering human experiences, supporting skills development and building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empowerment”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xmlns="" id="{B1BE8478-B9CC-F048-926B-2363B066AA1D}"/>
              </a:ext>
            </a:extLst>
          </p:cNvPr>
          <p:cNvSpPr txBox="1">
            <a:spLocks/>
          </p:cNvSpPr>
          <p:nvPr/>
        </p:nvSpPr>
        <p:spPr>
          <a:xfrm>
            <a:off x="4191000" y="4909551"/>
            <a:ext cx="7213600" cy="402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British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Council (2020) “The Missing Pillar: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Culture’s Contribution to the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UN Sustainable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Development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Goals”</a:t>
            </a:r>
            <a:endParaRPr lang="en-US" sz="16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A picture containing text, arthropod, invertebrate&#10;&#10;Description automatically generated">
            <a:extLst>
              <a:ext uri="{FF2B5EF4-FFF2-40B4-BE49-F238E27FC236}">
                <a16:creationId xmlns:a16="http://schemas.microsoft.com/office/drawing/2014/main" xmlns="" id="{17D91C23-076A-FB4D-91B2-F6C45754ED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47"/>
            <a:ext cx="1333211" cy="48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6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7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3</a:t>
              </a:fld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xmlns="" id="{DFE1E59B-F8A5-8349-AB15-7F3D0F7120F5}"/>
              </a:ext>
            </a:extLst>
          </p:cNvPr>
          <p:cNvSpPr txBox="1">
            <a:spLocks/>
          </p:cNvSpPr>
          <p:nvPr/>
        </p:nvSpPr>
        <p:spPr>
          <a:xfrm>
            <a:off x="1770562" y="678724"/>
            <a:ext cx="8702705" cy="2620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“Even though we have facts about climate change, the climate debate - or perhaps climate confusion -  is far from over. </a:t>
            </a: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Climate 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action therefore requires changing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mindsets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and pursuing systematic, </a:t>
            </a:r>
            <a:r>
              <a:rPr lang="en-GB" sz="3200" b="1" dirty="0">
                <a:solidFill>
                  <a:schemeClr val="bg1"/>
                </a:solidFill>
                <a:latin typeface="+mn-lt"/>
              </a:rPr>
              <a:t>multidimensional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approaches to </a:t>
            </a: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policy”</a:t>
            </a:r>
          </a:p>
          <a:p>
            <a:pPr marL="0" indent="0">
              <a:buNone/>
            </a:pPr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3200" dirty="0">
                <a:solidFill>
                  <a:schemeClr val="bg1"/>
                </a:solidFill>
                <a:latin typeface="+mn-lt"/>
              </a:rPr>
              <a:t>“‘Artistic endeavours communicate in ways policy speeches may fail to deliver</a:t>
            </a: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.”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xmlns="" id="{B1BE8478-B9CC-F048-926B-2363B066AA1D}"/>
              </a:ext>
            </a:extLst>
          </p:cNvPr>
          <p:cNvSpPr txBox="1">
            <a:spLocks/>
          </p:cNvSpPr>
          <p:nvPr/>
        </p:nvSpPr>
        <p:spPr>
          <a:xfrm>
            <a:off x="6096000" y="4847363"/>
            <a:ext cx="5537200" cy="402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Patrick </a:t>
            </a:r>
            <a:r>
              <a:rPr lang="en-GB" sz="2000" dirty="0" err="1" smtClean="0">
                <a:solidFill>
                  <a:schemeClr val="bg1"/>
                </a:solidFill>
                <a:latin typeface="+mn-lt"/>
              </a:rPr>
              <a:t>Kabanda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, ‘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The Creative Wealth of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Nations: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Can the Arts Advance Development?’ (2018:70;73)</a:t>
            </a:r>
            <a:endParaRPr lang="en-US" sz="20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A picture containing text, arthropod, invertebrate&#10;&#10;Description automatically generated">
            <a:extLst>
              <a:ext uri="{FF2B5EF4-FFF2-40B4-BE49-F238E27FC236}">
                <a16:creationId xmlns:a16="http://schemas.microsoft.com/office/drawing/2014/main" xmlns="" id="{17D91C23-076A-FB4D-91B2-F6C45754ED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47"/>
            <a:ext cx="1333211" cy="4877825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7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8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4</a:t>
              </a:fld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B02B11-FFE4-5348-821B-DBA72CB220BD}"/>
              </a:ext>
            </a:extLst>
          </p:cNvPr>
          <p:cNvSpPr txBox="1"/>
          <p:nvPr/>
        </p:nvSpPr>
        <p:spPr>
          <a:xfrm>
            <a:off x="1282054" y="968158"/>
            <a:ext cx="1012658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Procedural rights in the context of marine spatial planning (</a:t>
            </a:r>
            <a:r>
              <a:rPr lang="en-GB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protected areas) and the blue economy (</a:t>
            </a:r>
            <a:r>
              <a:rPr lang="en-GB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challenges &amp; well-known issues re EIAs, consultations, benefit-sharing) </a:t>
            </a:r>
          </a:p>
          <a:p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Everyone’s human right to health, food, water,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rights of indigenous peoples, local knowledge holders and small-scale fishers to marine resources and areas (including women)</a:t>
            </a:r>
          </a:p>
          <a:p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and human rights</a:t>
            </a:r>
          </a:p>
          <a:p>
            <a:pPr marL="0" lvl="1"/>
            <a:r>
              <a:rPr lang="en-GB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Large-scale 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fisheries &amp; new foreign investors in the blue economy</a:t>
            </a:r>
          </a:p>
          <a:p>
            <a:pPr marL="342900" lvl="1" indent="-342900">
              <a:buFont typeface="Wingdings" pitchFamily="2" charset="2"/>
              <a:buChar char="Ø"/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Responsibility of civil society (including conservation NGOs and </a:t>
            </a:r>
            <a:r>
              <a:rPr lang="en-GB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researchers)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Wingdings" pitchFamily="2" charset="2"/>
              <a:buChar char="Ø"/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463696" y="178860"/>
            <a:ext cx="112838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RANGE OF HUMAN RIGHTS ISSUES TO BE EXPLORED</a:t>
            </a:r>
          </a:p>
        </p:txBody>
      </p:sp>
    </p:spTree>
    <p:extLst>
      <p:ext uri="{BB962C8B-B14F-4D97-AF65-F5344CB8AC3E}">
        <p14:creationId xmlns:p14="http://schemas.microsoft.com/office/powerpoint/2010/main" val="10784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16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18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5</a:t>
              </a:fld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25" name="Picture 24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3696" y="178860"/>
            <a:ext cx="23114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7F0007E-DDBA-AC4F-B8E9-9573015092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42892" y="1968252"/>
            <a:ext cx="10410908" cy="1270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One Ocean Hub has developed innovative modes of engaging directly with communities  and cultural practitioners already affected by climate change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3ADFE6-1E02-0B4D-977B-4C58D13B0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2" y="1217918"/>
            <a:ext cx="1741850" cy="83306"/>
          </a:xfrm>
          <a:prstGeom prst="rect">
            <a:avLst/>
          </a:prstGeom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xmlns="" id="{9803758F-2796-7749-9EE0-38C33931CE2C}"/>
              </a:ext>
            </a:extLst>
          </p:cNvPr>
          <p:cNvSpPr txBox="1">
            <a:spLocks/>
          </p:cNvSpPr>
          <p:nvPr/>
        </p:nvSpPr>
        <p:spPr>
          <a:xfrm>
            <a:off x="952497" y="4981328"/>
            <a:ext cx="10960101" cy="174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Fostering creative economies with a special focus on women and young people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xmlns="" id="{482B4A9B-79D5-834D-BF03-1CD326E71820}"/>
              </a:ext>
            </a:extLst>
          </p:cNvPr>
          <p:cNvSpPr txBox="1">
            <a:spLocks/>
          </p:cNvSpPr>
          <p:nvPr/>
        </p:nvSpPr>
        <p:spPr>
          <a:xfrm>
            <a:off x="952498" y="2933452"/>
            <a:ext cx="10287001" cy="174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We work in collaboration artists, knowledge holders, communities and academics in five ODA list countries on the frontline of ocean and climate change nexus.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xmlns="" id="{7AC07C6D-5F21-3145-97E2-20B7131C95C8}"/>
              </a:ext>
            </a:extLst>
          </p:cNvPr>
          <p:cNvSpPr txBox="1">
            <a:spLocks/>
          </p:cNvSpPr>
          <p:nvPr/>
        </p:nvSpPr>
        <p:spPr>
          <a:xfrm>
            <a:off x="8863458" y="4741085"/>
            <a:ext cx="2446867" cy="174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482B4A9B-79D5-834D-BF03-1CD326E71820}"/>
              </a:ext>
            </a:extLst>
          </p:cNvPr>
          <p:cNvSpPr txBox="1">
            <a:spLocks/>
          </p:cNvSpPr>
          <p:nvPr/>
        </p:nvSpPr>
        <p:spPr>
          <a:xfrm>
            <a:off x="952498" y="4105856"/>
            <a:ext cx="9906001" cy="174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We have implemented a new funding model that directly supports projects led by 3</a:t>
            </a:r>
            <a:r>
              <a:rPr lang="en-US" sz="2400" b="1" baseline="30000" dirty="0" smtClean="0">
                <a:solidFill>
                  <a:schemeClr val="bg1"/>
                </a:solidFill>
                <a:latin typeface="+mn-lt"/>
              </a:rPr>
              <a:t>rd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 Sector parties to promote creative autonomy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xmlns="" id="{09862FED-56BD-6A46-9D6F-0CDA2BC0CB62}"/>
              </a:ext>
            </a:extLst>
          </p:cNvPr>
          <p:cNvSpPr txBox="1">
            <a:spLocks/>
          </p:cNvSpPr>
          <p:nvPr/>
        </p:nvSpPr>
        <p:spPr>
          <a:xfrm>
            <a:off x="2564258" y="590679"/>
            <a:ext cx="8967342" cy="447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Fundamental to the prospectus of One Ocean Hub is sharing the emotional connections to the ocean of those most directly impacted by its health and governance. 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23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24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6</a:t>
              </a:fld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3696" y="178860"/>
            <a:ext cx="23114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7F0007E-DDBA-AC4F-B8E9-9573015092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55698" y="1331485"/>
            <a:ext cx="10184258" cy="15496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bg1"/>
                </a:solidFill>
                <a:latin typeface="+mn-lt"/>
              </a:rPr>
              <a:t>Our methodology avoids </a:t>
            </a:r>
            <a:r>
              <a:rPr lang="en-GB" sz="2400" b="1" dirty="0">
                <a:solidFill>
                  <a:schemeClr val="bg1"/>
                </a:solidFill>
                <a:latin typeface="+mn-lt"/>
              </a:rPr>
              <a:t>modes of investigating community relations where values and priorities are defined by </a:t>
            </a:r>
            <a:r>
              <a:rPr lang="en-GB" sz="2400" b="1" dirty="0" smtClean="0">
                <a:solidFill>
                  <a:schemeClr val="bg1"/>
                </a:solidFill>
                <a:latin typeface="+mn-lt"/>
              </a:rPr>
              <a:t>academics, professionals or </a:t>
            </a:r>
            <a:r>
              <a:rPr lang="en-GB" sz="2400" b="1" dirty="0">
                <a:solidFill>
                  <a:schemeClr val="bg1"/>
                </a:solidFill>
                <a:latin typeface="+mn-lt"/>
              </a:rPr>
              <a:t>practitioners. </a:t>
            </a:r>
            <a:r>
              <a:rPr lang="en-GB" sz="2400" b="1" dirty="0" smtClean="0">
                <a:solidFill>
                  <a:schemeClr val="bg1"/>
                </a:solidFill>
                <a:latin typeface="+mn-lt"/>
              </a:rPr>
              <a:t>Instead</a:t>
            </a:r>
            <a:r>
              <a:rPr lang="en-GB" sz="24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sz="2400" b="1" dirty="0" smtClean="0">
                <a:solidFill>
                  <a:schemeClr val="bg1"/>
                </a:solidFill>
                <a:latin typeface="+mn-lt"/>
              </a:rPr>
              <a:t> artists and communities </a:t>
            </a:r>
            <a:r>
              <a:rPr lang="en-GB" sz="2400" b="1" dirty="0">
                <a:solidFill>
                  <a:schemeClr val="bg1"/>
                </a:solidFill>
                <a:latin typeface="+mn-lt"/>
              </a:rPr>
              <a:t>are supported in the co-design of creative content from which expressions of </a:t>
            </a:r>
            <a:r>
              <a:rPr lang="en-GB" sz="2400" b="1" i="1" dirty="0">
                <a:solidFill>
                  <a:schemeClr val="bg1"/>
                </a:solidFill>
                <a:latin typeface="+mn-lt"/>
              </a:rPr>
              <a:t>their</a:t>
            </a:r>
            <a:r>
              <a:rPr lang="en-GB" sz="2400" b="1" dirty="0">
                <a:solidFill>
                  <a:schemeClr val="bg1"/>
                </a:solidFill>
                <a:latin typeface="+mn-lt"/>
              </a:rPr>
              <a:t> values, priorities and relationships emerge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3ADFE6-1E02-0B4D-977B-4C58D13B0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2" y="1217918"/>
            <a:ext cx="1741850" cy="83306"/>
          </a:xfrm>
          <a:prstGeom prst="rect">
            <a:avLst/>
          </a:prstGeom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xmlns="" id="{9803758F-2796-7749-9EE0-38C33931CE2C}"/>
              </a:ext>
            </a:extLst>
          </p:cNvPr>
          <p:cNvSpPr txBox="1">
            <a:spLocks/>
          </p:cNvSpPr>
          <p:nvPr/>
        </p:nvSpPr>
        <p:spPr>
          <a:xfrm>
            <a:off x="1271944" y="4013589"/>
            <a:ext cx="10412056" cy="174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So far we have funded 8 active projects: 3 in the Pacific, 2 in Ghana and 3 in South Africa.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xmlns="" id="{482B4A9B-79D5-834D-BF03-1CD326E71820}"/>
              </a:ext>
            </a:extLst>
          </p:cNvPr>
          <p:cNvSpPr txBox="1">
            <a:spLocks/>
          </p:cNvSpPr>
          <p:nvPr/>
        </p:nvSpPr>
        <p:spPr>
          <a:xfrm>
            <a:off x="1271944" y="4985314"/>
            <a:ext cx="9853255" cy="174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Outputs from these projects include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murals, tapestry, documentary film, song and video, illustrated children’s book, wearable art and digital content.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xmlns="" id="{7AC07C6D-5F21-3145-97E2-20B7131C95C8}"/>
              </a:ext>
            </a:extLst>
          </p:cNvPr>
          <p:cNvSpPr txBox="1">
            <a:spLocks/>
          </p:cNvSpPr>
          <p:nvPr/>
        </p:nvSpPr>
        <p:spPr>
          <a:xfrm>
            <a:off x="8863458" y="4741085"/>
            <a:ext cx="2446867" cy="174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xmlns="" id="{7E616440-A36F-D342-B240-956319181434}"/>
              </a:ext>
            </a:extLst>
          </p:cNvPr>
          <p:cNvSpPr txBox="1">
            <a:spLocks/>
          </p:cNvSpPr>
          <p:nvPr/>
        </p:nvSpPr>
        <p:spPr>
          <a:xfrm>
            <a:off x="1179957" y="2955614"/>
            <a:ext cx="10173843" cy="946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Foregrounding traditional knowledge and indigenous protocols in knowledge recording and sharing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xmlns="" id="{09862FED-56BD-6A46-9D6F-0CDA2BC0CB62}"/>
              </a:ext>
            </a:extLst>
          </p:cNvPr>
          <p:cNvSpPr txBox="1">
            <a:spLocks/>
          </p:cNvSpPr>
          <p:nvPr/>
        </p:nvSpPr>
        <p:spPr>
          <a:xfrm>
            <a:off x="2564258" y="590679"/>
            <a:ext cx="9462642" cy="447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/>
                </a:solidFill>
                <a:latin typeface="Oxygen" panose="02000503000000000000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Methods: Law in support of art and art in support of implementing law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9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10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7</a:t>
              </a:fld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215900" y="0"/>
            <a:ext cx="4121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chemeClr val="bg1"/>
                </a:solidFill>
                <a:latin typeface="+mn-lt"/>
              </a:rPr>
              <a:t>OUR SACRED OCEAN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254000" y="1092823"/>
            <a:ext cx="6667500" cy="1079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chemeClr val="bg1"/>
                </a:solidFill>
                <a:latin typeface="+mn-lt"/>
              </a:rPr>
              <a:t>Keiskamma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 Art Project, </a:t>
            </a:r>
            <a:endParaRPr lang="en-GB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+mn-lt"/>
              </a:rPr>
              <a:t>Hamburg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, South </a:t>
            </a:r>
            <a:r>
              <a:rPr lang="en-GB" sz="2400" dirty="0" smtClean="0">
                <a:solidFill>
                  <a:schemeClr val="bg1"/>
                </a:solidFill>
                <a:latin typeface="+mn-lt"/>
              </a:rPr>
              <a:t>Africa: community tapestry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1" name="Picture 3" descr="C:\Users\ACCORD\Dropbox\One Ocean Hub Shared Folder\Z Digital Assets\Howse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8039" y="1356519"/>
            <a:ext cx="5746750" cy="43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wnloads\Howse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04" y="2108971"/>
            <a:ext cx="5639363" cy="422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5636" y="6407719"/>
            <a:ext cx="410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© </a:t>
            </a:r>
            <a:r>
              <a:rPr lang="en-GB" dirty="0">
                <a:solidFill>
                  <a:schemeClr val="bg1"/>
                </a:solidFill>
              </a:rPr>
              <a:t>Pippa </a:t>
            </a:r>
            <a:r>
              <a:rPr lang="en-GB" dirty="0" smtClean="0">
                <a:solidFill>
                  <a:schemeClr val="bg1"/>
                </a:solidFill>
              </a:rPr>
              <a:t>Hetherington &amp; </a:t>
            </a:r>
            <a:r>
              <a:rPr lang="en-GB" dirty="0" err="1" smtClean="0">
                <a:solidFill>
                  <a:schemeClr val="bg1"/>
                </a:solidFill>
              </a:rPr>
              <a:t>Keiskamma</a:t>
            </a:r>
            <a:r>
              <a:rPr lang="en-GB" dirty="0" smtClean="0">
                <a:solidFill>
                  <a:schemeClr val="bg1"/>
                </a:solidFill>
              </a:rPr>
              <a:t> Trust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3ADFE6-1E02-0B4D-977B-4C58D13B0F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2" y="1002018"/>
            <a:ext cx="3796158" cy="181556"/>
          </a:xfrm>
          <a:prstGeom prst="rect">
            <a:avLst/>
          </a:prstGeom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11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12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8</a:t>
              </a:fld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7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215900" y="0"/>
            <a:ext cx="514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chemeClr val="bg1"/>
                </a:solidFill>
                <a:latin typeface="+mn-lt"/>
              </a:rPr>
              <a:t>OUR OCEAN OUR IDENTITY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165100" y="1183574"/>
            <a:ext cx="6972300" cy="1685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  <a:latin typeface="+mn-lt"/>
              </a:rPr>
              <a:t>Lloyd Newton, </a:t>
            </a:r>
            <a:r>
              <a:rPr lang="en-GB" sz="2400" dirty="0" err="1">
                <a:solidFill>
                  <a:schemeClr val="bg1"/>
                </a:solidFill>
                <a:latin typeface="+mn-lt"/>
              </a:rPr>
              <a:t>Pax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n-lt"/>
              </a:rPr>
              <a:t>Jakupa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+mn-lt"/>
              </a:rPr>
              <a:t>&amp;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+mn-lt"/>
              </a:rPr>
              <a:t>Alvaro 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Kiki </a:t>
            </a:r>
            <a:r>
              <a:rPr lang="en-GB" sz="2400" dirty="0" err="1">
                <a:solidFill>
                  <a:schemeClr val="bg1"/>
                </a:solidFill>
                <a:latin typeface="+mn-lt"/>
              </a:rPr>
              <a:t>Kuautonga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+mn-lt"/>
              </a:rPr>
              <a:t>Papua New Guinea/Vanuatu: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Ocean inspired, community co-produced mural</a:t>
            </a:r>
          </a:p>
        </p:txBody>
      </p:sp>
      <p:pic>
        <p:nvPicPr>
          <p:cNvPr id="3074" name="Picture 2" descr="C:\Users\ACCORD\Dropbox\One Ocean Hub Shared Folder\Z Digital Assets\Jakupa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53" y="2768600"/>
            <a:ext cx="5023593" cy="33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60922" y="6168477"/>
            <a:ext cx="24661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© </a:t>
            </a:r>
            <a:r>
              <a:rPr lang="en-GB" dirty="0">
                <a:solidFill>
                  <a:schemeClr val="bg1"/>
                </a:solidFill>
              </a:rPr>
              <a:t>Alvaro Kiki </a:t>
            </a:r>
            <a:r>
              <a:rPr lang="en-GB" dirty="0" err="1">
                <a:solidFill>
                  <a:schemeClr val="bg1"/>
                </a:solidFill>
              </a:rPr>
              <a:t>Kuautonga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2050" name="Picture 2" descr="C:\Users\ACCORD\Dropbox\One Ocean Hub Shared Folder\Z Digital Assets\Jakupa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71" y="523875"/>
            <a:ext cx="511492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70954" y="4376751"/>
            <a:ext cx="14442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© </a:t>
            </a:r>
            <a:r>
              <a:rPr lang="en-GB" dirty="0" err="1" smtClean="0">
                <a:solidFill>
                  <a:schemeClr val="bg1"/>
                </a:solidFill>
              </a:rPr>
              <a:t>Pax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Jakupa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3ADFE6-1E02-0B4D-977B-4C58D13B0F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2" y="1002018"/>
            <a:ext cx="3796158" cy="181556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7185122"/>
            <a:chOff x="0" y="0"/>
            <a:chExt cx="12192000" cy="7185122"/>
          </a:xfrm>
        </p:grpSpPr>
        <p:sp>
          <p:nvSpPr>
            <p:cNvPr id="9" name="Date Placeholder 3"/>
            <p:cNvSpPr txBox="1">
              <a:spLocks/>
            </p:cNvSpPr>
            <p:nvPr/>
          </p:nvSpPr>
          <p:spPr>
            <a:xfrm>
              <a:off x="8382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764DE79-268F-4C1A-8933-263129D2AF90}" type="datetimeFigureOut">
                <a:rPr lang="en-US" smtClean="0"/>
                <a:pPr/>
                <a:t>3/14/2023</a:t>
              </a:fld>
              <a:endParaRPr lang="en-US" dirty="0"/>
            </a:p>
          </p:txBody>
        </p:sp>
        <p:sp>
          <p:nvSpPr>
            <p:cNvPr id="10" name="Slide Number Placeholder 5"/>
            <p:cNvSpPr txBox="1">
              <a:spLocks/>
            </p:cNvSpPr>
            <p:nvPr/>
          </p:nvSpPr>
          <p:spPr>
            <a:xfrm>
              <a:off x="8610600" y="6356352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8F63A3B-78C7-47BE-AE5E-E10140E04643}" type="slidenum">
                <a:rPr lang="en-US" smtClean="0"/>
                <a:pPr/>
                <a:t>9</a:t>
              </a:fld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4568C1C-C360-A94E-8DBE-CCEEB33A25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E939EF6-2EAB-6749-A9F5-860A6841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3311723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xmlns="" id="{7B41BB7C-9CF8-294C-86C4-6DB8053F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9" y="4223732"/>
              <a:ext cx="10058400" cy="2961390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xmlns="" id="{D766C9EA-05D8-1F4F-B1B0-9CAEBD1E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254000" y="1206352"/>
            <a:ext cx="4800600" cy="139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  <a:latin typeface="+mn-lt"/>
              </a:rPr>
              <a:t>Lloyd Newton, </a:t>
            </a:r>
            <a:r>
              <a:rPr lang="en-GB" sz="2400" dirty="0" err="1">
                <a:solidFill>
                  <a:schemeClr val="bg1"/>
                </a:solidFill>
                <a:latin typeface="+mn-lt"/>
              </a:rPr>
              <a:t>Pax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n-lt"/>
              </a:rPr>
              <a:t>Jakupa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 and Alvaro Kiki </a:t>
            </a:r>
            <a:r>
              <a:rPr lang="en-GB" sz="2400" dirty="0" err="1">
                <a:solidFill>
                  <a:schemeClr val="bg1"/>
                </a:solidFill>
                <a:latin typeface="+mn-lt"/>
              </a:rPr>
              <a:t>Kuautonga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  <a:p>
            <a:r>
              <a:rPr lang="en-GB" sz="2400" dirty="0">
                <a:solidFill>
                  <a:schemeClr val="bg1"/>
                </a:solidFill>
                <a:latin typeface="+mn-lt"/>
              </a:rPr>
              <a:t>Solomon </a:t>
            </a:r>
            <a:r>
              <a:rPr lang="en-GB" sz="2400" dirty="0" smtClean="0">
                <a:solidFill>
                  <a:schemeClr val="bg1"/>
                </a:solidFill>
                <a:latin typeface="+mn-lt"/>
              </a:rPr>
              <a:t>Islands: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Ocean inspired, community co-produced mural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 descr="C:\Users\ACCORD\Dropbox\One Ocean Hub Shared Folder\Z Digital Assets\Jakupa1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/>
          <a:stretch/>
        </p:blipFill>
        <p:spPr bwMode="auto">
          <a:xfrm>
            <a:off x="5054600" y="398925"/>
            <a:ext cx="7060830" cy="38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39492" y="4249132"/>
            <a:ext cx="5296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© Lloyd Newton</a:t>
            </a:r>
            <a:endParaRPr lang="en-GB" sz="1600" dirty="0">
              <a:solidFill>
                <a:schemeClr val="bg1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099" name="Picture 3" descr="C:\Users\ACCORD\Dropbox\One Ocean Hub Shared Folder\Z Digital Assets\Jakupa1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2"/>
          <a:stretch/>
        </p:blipFill>
        <p:spPr bwMode="auto">
          <a:xfrm>
            <a:off x="1347342" y="3660775"/>
            <a:ext cx="4558158" cy="26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xmlns="" id="{C17538F4-986C-D147-B26A-ACB5AC6E0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576270"/>
            <a:ext cx="1294754" cy="1294754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xmlns="" id="{939B11E4-36FC-D745-B42D-3E736E7319CB}"/>
              </a:ext>
            </a:extLst>
          </p:cNvPr>
          <p:cNvSpPr txBox="1">
            <a:spLocks/>
          </p:cNvSpPr>
          <p:nvPr/>
        </p:nvSpPr>
        <p:spPr>
          <a:xfrm>
            <a:off x="215900" y="0"/>
            <a:ext cx="514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3">
                    <a:lumMod val="75000"/>
                  </a:schemeClr>
                </a:solidFill>
                <a:latin typeface="Oxygen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chemeClr val="bg1"/>
                </a:solidFill>
                <a:latin typeface="+mn-lt"/>
              </a:rPr>
              <a:t>OUR OCEAN OUR IDENTITY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43ADFE6-1E02-0B4D-977B-4C58D13B0F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2" y="1002018"/>
            <a:ext cx="3796158" cy="1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OH_presentation" id="{45D945AE-4B31-AD4A-86DC-546E1FB37F84}" vid="{07C2E882-3510-8144-998A-83F42163EC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1581</TotalTime>
  <Words>699</Words>
  <Application>Microsoft Office PowerPoint</Application>
  <PresentationFormat>Custom</PresentationFormat>
  <Paragraphs>91</Paragraphs>
  <Slides>12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OVERVIEW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Lewis</dc:creator>
  <cp:lastModifiedBy>ACCORD</cp:lastModifiedBy>
  <cp:revision>57</cp:revision>
  <dcterms:created xsi:type="dcterms:W3CDTF">2021-03-08T13:27:45Z</dcterms:created>
  <dcterms:modified xsi:type="dcterms:W3CDTF">2023-03-14T10:25:16Z</dcterms:modified>
</cp:coreProperties>
</file>