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Default Extension="emf" ContentType="image/x-emf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A721B"/>
    <a:srgbClr val="EA5D2F"/>
    <a:srgbClr val="FF6735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200" d="100"/>
          <a:sy n="200" d="100"/>
        </p:scale>
        <p:origin x="-480" y="18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947FE-9619-6D4F-BD03-10F5F4519C88}" type="datetimeFigureOut">
              <a:rPr lang="en-US" smtClean="0"/>
              <a:pPr/>
              <a:t>7/26/13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3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ardian.co.uk/artanddesign/2009/apr/18/review-stage-fright-cca-glasgow" TargetMode="External"/><Relationship Id="rId4" Type="http://schemas.openxmlformats.org/officeDocument/2006/relationships/hyperlink" Target="http://www.scotsman.com/what-s-on/theatre-reviews-interiors-stage-fright-the-little-mermaid-1-1033431" TargetMode="External"/><Relationship Id="rId5" Type="http://schemas.openxmlformats.org/officeDocument/2006/relationships/hyperlink" Target="http://www.list.co.uk/article/17095-stage-fright/" TargetMode="External"/><Relationship Id="rId6" Type="http://schemas.openxmlformats.org/officeDocument/2006/relationships/hyperlink" Target="http://www.cca-glasgow.com/archive" TargetMode="External"/><Relationship Id="rId7" Type="http://schemas.openxmlformats.org/officeDocument/2006/relationships/hyperlink" Target="http://www.dho.ie/drha2009/" TargetMode="External"/><Relationship Id="rId8" Type="http://schemas.openxmlformats.org/officeDocument/2006/relationships/hyperlink" Target="http://www.biennale2010.citedudesign.com/" TargetMode="External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5628" y="2228671"/>
            <a:ext cx="317616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EA721B"/>
                </a:solidFill>
                <a:latin typeface="Hypatia Sans Pro"/>
                <a:cs typeface="Hypatia Sans Pro"/>
              </a:rPr>
              <a:t>Treegrid</a:t>
            </a:r>
            <a:endParaRPr lang="en-US" sz="3200" b="1" dirty="0">
              <a:solidFill>
                <a:srgbClr val="EA721B"/>
              </a:solidFill>
              <a:latin typeface="Hypatia Sans Pro"/>
              <a:cs typeface="Hypatia Sans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5628" y="4642547"/>
            <a:ext cx="31761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 smtClean="0">
                <a:solidFill>
                  <a:srgbClr val="EA721B"/>
                </a:solidFill>
                <a:latin typeface="Adobe Caslon Pro SmBd"/>
                <a:cs typeface="Adobe Caslon Pro SmBd"/>
              </a:rPr>
              <a:t>Treegrid</a:t>
            </a:r>
            <a:r>
              <a:rPr lang="en-US" sz="1200" i="1" dirty="0" smtClean="0">
                <a:solidFill>
                  <a:srgbClr val="EA721B"/>
                </a:solidFill>
                <a:latin typeface="Adobe Caslon Pro SmBd"/>
                <a:cs typeface="Adobe Caslon Pro SmBd"/>
              </a:rPr>
              <a:t> is an interactive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website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  <a:cs typeface="Adobe Caslon Pro SmBd"/>
              </a:rPr>
              <a:t>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with an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accompanying,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site-specific digitally produced ‘environment’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.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Both elements are simultaneously active and durational.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It was first shown in May 2009 at CCA Glasgow and subsequently in Belfast and St </a:t>
            </a:r>
            <a:r>
              <a:rPr lang="en-US" sz="1200" dirty="0" err="1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Étienne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latin typeface="Adobe Caslon Pro Semibold Italic"/>
              </a:rPr>
              <a:t>. </a:t>
            </a:r>
            <a:endParaRPr lang="en-US" sz="1200" dirty="0">
              <a:solidFill>
                <a:schemeClr val="accent6">
                  <a:lumMod val="75000"/>
                </a:schemeClr>
              </a:solidFill>
              <a:latin typeface="Adobe Caslon Pro Semibold Italic"/>
              <a:cs typeface="Adobe Caslon Pro SmB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628" y="6076277"/>
            <a:ext cx="276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Submitted by Patrick Macklin</a:t>
            </a:r>
          </a:p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/>
                <a:cs typeface="Adobe Caslon Pro"/>
              </a:rPr>
              <a:t>Output No. 983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dobe Caslon Pro"/>
              <a:cs typeface="Adobe Caslon Pro"/>
            </a:endParaRPr>
          </a:p>
        </p:txBody>
      </p:sp>
      <p:pic>
        <p:nvPicPr>
          <p:cNvPr id="10" name="Picture 9" descr="Screen Shot 2013-07-24 at 12.56.27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06700" y="2133601"/>
            <a:ext cx="4637300" cy="427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Adobe Caslon Pro"/>
                <a:cs typeface="Adobe Caslon Pro"/>
              </a:rPr>
              <a:t>Treegrid</a:t>
            </a:r>
            <a:r>
              <a:rPr lang="en-US" sz="1100" dirty="0" smtClean="0">
                <a:latin typeface="Adobe Caslon Pro"/>
                <a:cs typeface="Adobe Caslon Pro"/>
              </a:rPr>
              <a:t> (</a:t>
            </a:r>
            <a:r>
              <a:rPr lang="en-US" sz="1100" dirty="0" err="1" smtClean="0">
                <a:latin typeface="Adobe Caslon Pro"/>
                <a:cs typeface="Adobe Caslon Pro"/>
              </a:rPr>
              <a:t>www.treegrid.co.uk</a:t>
            </a:r>
            <a:r>
              <a:rPr lang="en-US" sz="1100" dirty="0" smtClean="0">
                <a:latin typeface="Adobe Caslon Pro"/>
                <a:cs typeface="Adobe Caslon Pro"/>
              </a:rPr>
              <a:t>) is an online website which uses live data from the FTSE 100 to generate a user interactive three-dimensional rendered environment</a:t>
            </a:r>
            <a:r>
              <a:rPr lang="en-US" sz="1100" dirty="0" smtClean="0">
                <a:latin typeface="Adobe Caslon Pro"/>
                <a:cs typeface="Adobe Caslon Pro"/>
              </a:rPr>
              <a:t>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The site </a:t>
            </a:r>
            <a:r>
              <a:rPr lang="en-US" sz="1100" dirty="0" smtClean="0">
                <a:latin typeface="Adobe Caslon Pro"/>
                <a:cs typeface="Adobe Caslon Pro"/>
              </a:rPr>
              <a:t>presents a grid of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i="1" dirty="0" smtClean="0">
                <a:latin typeface="Adobe Caslon Pro"/>
                <a:cs typeface="Adobe Caslon Pro"/>
              </a:rPr>
              <a:t>plots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  <a:cs typeface="Adobe Caslon Pro"/>
              </a:rPr>
              <a:t>available for</a:t>
            </a:r>
            <a:r>
              <a:rPr lang="en-US" sz="1100" dirty="0" smtClean="0">
                <a:latin typeface="Adobe Caslon Pro"/>
                <a:cs typeface="Adobe Caslon Pro"/>
              </a:rPr>
              <a:t> gallery visitors to </a:t>
            </a:r>
            <a:r>
              <a:rPr lang="en-US" sz="1100" dirty="0" smtClean="0">
                <a:latin typeface="Adobe Caslon Pro"/>
                <a:cs typeface="Adobe Caslon Pro"/>
              </a:rPr>
              <a:t>plant. These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i="1" dirty="0" smtClean="0">
                <a:latin typeface="Adobe Caslon Pro"/>
                <a:cs typeface="Adobe Caslon Pro"/>
              </a:rPr>
              <a:t>seeds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  <a:cs typeface="Adobe Caslon Pro"/>
              </a:rPr>
              <a:t>are nourished by live data</a:t>
            </a:r>
            <a:r>
              <a:rPr lang="en-US" sz="1100" dirty="0" smtClean="0">
                <a:latin typeface="Adobe Caslon Pro"/>
                <a:cs typeface="Adobe Caslon Pro"/>
              </a:rPr>
              <a:t> sourced from </a:t>
            </a:r>
            <a:r>
              <a:rPr lang="en-US" sz="1100" dirty="0" smtClean="0">
                <a:latin typeface="Adobe Caslon Pro"/>
                <a:cs typeface="Adobe Caslon Pro"/>
              </a:rPr>
              <a:t>the FTSE 100, and begin to grow, creating a</a:t>
            </a:r>
            <a:r>
              <a:rPr lang="en-US" sz="1100" dirty="0" smtClean="0">
                <a:latin typeface="Adobe Caslon Pro"/>
                <a:cs typeface="Adobe Caslon Pro"/>
              </a:rPr>
              <a:t> forest </a:t>
            </a:r>
            <a:r>
              <a:rPr lang="en-US" sz="1100" dirty="0" smtClean="0">
                <a:latin typeface="Adobe Caslon Pro"/>
                <a:cs typeface="Adobe Caslon Pro"/>
              </a:rPr>
              <a:t>of digital trees. Individual trees wither or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err="1" smtClean="0">
                <a:latin typeface="Adobe Caslon Pro"/>
                <a:cs typeface="Adobe Caslon Pro"/>
              </a:rPr>
              <a:t>ﬂourish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  <a:cs typeface="Adobe Caslon Pro"/>
              </a:rPr>
              <a:t>depending on the performance of their</a:t>
            </a:r>
            <a:r>
              <a:rPr lang="en-US" sz="1100" dirty="0" smtClean="0">
                <a:latin typeface="Adobe Caslon Pro"/>
                <a:cs typeface="Adobe Caslon Pro"/>
              </a:rPr>
              <a:t> host </a:t>
            </a:r>
            <a:r>
              <a:rPr lang="en-US" sz="1100" dirty="0" smtClean="0">
                <a:latin typeface="Adobe Caslon Pro"/>
                <a:cs typeface="Adobe Caslon Pro"/>
              </a:rPr>
              <a:t>stock on the </a:t>
            </a:r>
            <a:r>
              <a:rPr lang="en-US" sz="1100" dirty="0" err="1" smtClean="0">
                <a:latin typeface="Adobe Caslon Pro"/>
                <a:cs typeface="Adobe Caslon Pro"/>
              </a:rPr>
              <a:t>ﬁnancial</a:t>
            </a:r>
            <a:r>
              <a:rPr lang="en-US" sz="1100" dirty="0" smtClean="0">
                <a:latin typeface="Adobe Caslon Pro"/>
                <a:cs typeface="Adobe Caslon Pro"/>
              </a:rPr>
              <a:t> markets</a:t>
            </a:r>
            <a:r>
              <a:rPr lang="en-US" sz="1100" dirty="0" smtClean="0">
                <a:latin typeface="Adobe Caslon Pro"/>
                <a:cs typeface="Adobe Caslon Pro"/>
              </a:rPr>
              <a:t>. A </a:t>
            </a:r>
            <a:r>
              <a:rPr lang="en-US" sz="1100" dirty="0" smtClean="0">
                <a:latin typeface="Adobe Caslon Pro"/>
                <a:cs typeface="Adobe Caslon Pro"/>
              </a:rPr>
              <a:t>screenshot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  <a:cs typeface="Adobe Caslon Pro"/>
              </a:rPr>
              <a:t>f</a:t>
            </a:r>
            <a:r>
              <a:rPr lang="en-US" sz="1100" dirty="0" smtClean="0">
                <a:latin typeface="Adobe Caslon Pro"/>
                <a:cs typeface="Adobe Caslon Pro"/>
              </a:rPr>
              <a:t>ocusing </a:t>
            </a:r>
            <a:r>
              <a:rPr lang="en-US" sz="1100" dirty="0" smtClean="0">
                <a:latin typeface="Adobe Caslon Pro"/>
                <a:cs typeface="Adobe Caslon Pro"/>
              </a:rPr>
              <a:t>on each of the 100 squares is emailed to</a:t>
            </a:r>
            <a:r>
              <a:rPr lang="en-US" sz="1100" dirty="0" smtClean="0">
                <a:latin typeface="Adobe Caslon Pro"/>
                <a:cs typeface="Adobe Caslon Pro"/>
              </a:rPr>
              <a:t> participants </a:t>
            </a:r>
            <a:r>
              <a:rPr lang="en-US" sz="1100" dirty="0" smtClean="0">
                <a:latin typeface="Adobe Caslon Pro"/>
                <a:cs typeface="Adobe Caslon Pro"/>
              </a:rPr>
              <a:t>over the</a:t>
            </a:r>
            <a:r>
              <a:rPr lang="en-US" sz="1100" dirty="0" smtClean="0">
                <a:latin typeface="Adobe Caslon Pro"/>
                <a:cs typeface="Adobe Caslon Pro"/>
              </a:rPr>
              <a:t> duration </a:t>
            </a:r>
            <a:r>
              <a:rPr lang="en-US" sz="1100" dirty="0" smtClean="0">
                <a:latin typeface="Adobe Caslon Pro"/>
                <a:cs typeface="Adobe Caslon Pro"/>
              </a:rPr>
              <a:t>of</a:t>
            </a:r>
            <a:r>
              <a:rPr lang="en-US" sz="1100" dirty="0" smtClean="0">
                <a:latin typeface="Adobe Caslon Pro"/>
                <a:cs typeface="Adobe Caslon Pro"/>
              </a:rPr>
              <a:t> each iteration of the site. The audience for the work is both immediate – site visitors, and remote – online participants.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87681" y="5584180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Screen-grabs from St </a:t>
            </a:r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Étienne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 International Design Biennial 2010 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auto-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emailed to participants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587" y="1256216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 smtClean="0">
                <a:latin typeface="Adobe Caslon Pro Bold Italic"/>
                <a:cs typeface="Adobe Caslon Pro Bold Italic"/>
              </a:rPr>
              <a:t>Treegrid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8587" y="1930370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983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8587" y="2499801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Patrick Macklin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pic>
        <p:nvPicPr>
          <p:cNvPr id="8" name="Picture 7" descr="Screen Shot 2013-07-24 at 12.57.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801" y="3617628"/>
            <a:ext cx="1477454" cy="1884002"/>
          </a:xfrm>
          <a:prstGeom prst="rect">
            <a:avLst/>
          </a:prstGeom>
        </p:spPr>
      </p:pic>
      <p:pic>
        <p:nvPicPr>
          <p:cNvPr id="9" name="Picture 8" descr="Screen Shot 2013-07-24 at 12.57.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418" y="3617628"/>
            <a:ext cx="1531381" cy="1884002"/>
          </a:xfrm>
          <a:prstGeom prst="rect">
            <a:avLst/>
          </a:prstGeom>
        </p:spPr>
      </p:pic>
      <p:pic>
        <p:nvPicPr>
          <p:cNvPr id="13" name="Picture 12" descr="Screen Shot 2013-07-24 at 12.57.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6798" y="3617629"/>
            <a:ext cx="1507202" cy="18840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  <a:cs typeface="Adobe Caslon Pro"/>
              </a:rPr>
              <a:t>The project emerged from the brief for </a:t>
            </a:r>
            <a:r>
              <a:rPr lang="en-US" sz="1100" i="1" dirty="0" smtClean="0">
                <a:latin typeface="Adobe Caslon Pro"/>
                <a:cs typeface="Adobe Caslon Pro"/>
              </a:rPr>
              <a:t>Stage Fright</a:t>
            </a:r>
            <a:r>
              <a:rPr lang="en-US" sz="1100" dirty="0" smtClean="0">
                <a:latin typeface="Adobe Caslon Pro"/>
                <a:cs typeface="Adobe Caslon Pro"/>
              </a:rPr>
              <a:t>, an invited show at CCA in Glasgow by the </a:t>
            </a:r>
            <a:r>
              <a:rPr lang="en-US" sz="1100" dirty="0" smtClean="0">
                <a:latin typeface="Adobe Caslon Pro"/>
                <a:cs typeface="Adobe Caslon Pro"/>
              </a:rPr>
              <a:t>theatre company Suspect </a:t>
            </a:r>
            <a:r>
              <a:rPr lang="en-US" sz="1100" dirty="0" smtClean="0">
                <a:latin typeface="Adobe Caslon Pro"/>
                <a:cs typeface="Adobe Caslon Pro"/>
              </a:rPr>
              <a:t>Culture. </a:t>
            </a:r>
            <a:r>
              <a:rPr lang="en-US" sz="1100" i="1" dirty="0" smtClean="0">
                <a:latin typeface="Adobe Caslon Pro"/>
                <a:cs typeface="Adobe Caslon Pro"/>
              </a:rPr>
              <a:t>Stage Fright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  <a:cs typeface="Adobe Caslon Pro"/>
              </a:rPr>
              <a:t>was intended as an exploration into how in this case, theatre and visual art interact. 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err="1" smtClean="0">
                <a:latin typeface="Adobe Caslon Pro"/>
                <a:cs typeface="Adobe Caslon Pro"/>
              </a:rPr>
              <a:t>Treegrid</a:t>
            </a:r>
            <a:r>
              <a:rPr lang="en-US" sz="1100" dirty="0" smtClean="0">
                <a:latin typeface="Adobe Caslon Pro"/>
                <a:cs typeface="Adobe Caslon Pro"/>
              </a:rPr>
              <a:t> sought to employ </a:t>
            </a:r>
            <a:r>
              <a:rPr lang="en-US" sz="1100" dirty="0" smtClean="0">
                <a:latin typeface="Adobe Caslon Pro"/>
                <a:cs typeface="Adobe Caslon Pro"/>
              </a:rPr>
              <a:t>a rudimentary visual language to locate complex financial data harvesting,</a:t>
            </a:r>
            <a:r>
              <a:rPr lang="en-US" sz="1100" dirty="0" smtClean="0">
                <a:latin typeface="Adobe Caslon Pro"/>
                <a:cs typeface="Adobe Caslon Pro"/>
              </a:rPr>
              <a:t> against </a:t>
            </a:r>
            <a:r>
              <a:rPr lang="en-US" sz="1100" dirty="0" smtClean="0">
                <a:latin typeface="Adobe Caslon Pro"/>
                <a:cs typeface="Adobe Caslon Pro"/>
              </a:rPr>
              <a:t>a backdrop of economic </a:t>
            </a:r>
            <a:r>
              <a:rPr lang="en-US" sz="1100" dirty="0" smtClean="0">
                <a:latin typeface="Adobe Caslon Pro"/>
                <a:cs typeface="Adobe Caslon Pro"/>
              </a:rPr>
              <a:t>uncertainty, and transform data into decoration. While some of the issues explored, multi-user online participation, </a:t>
            </a:r>
            <a:r>
              <a:rPr lang="en-US" sz="1100" dirty="0" err="1" smtClean="0">
                <a:latin typeface="Adobe Caslon Pro"/>
                <a:cs typeface="Adobe Caslon Pro"/>
              </a:rPr>
              <a:t>customisation</a:t>
            </a:r>
            <a:r>
              <a:rPr lang="en-US" sz="1100" dirty="0" smtClean="0">
                <a:latin typeface="Adobe Caslon Pro"/>
                <a:cs typeface="Adobe Caslon Pro"/>
              </a:rPr>
              <a:t> and </a:t>
            </a:r>
            <a:r>
              <a:rPr lang="en-US" sz="1100" dirty="0" err="1" smtClean="0">
                <a:latin typeface="Adobe Caslon Pro"/>
                <a:cs typeface="Adobe Caslon Pro"/>
              </a:rPr>
              <a:t>personalisation</a:t>
            </a:r>
            <a:r>
              <a:rPr lang="en-US" sz="1100" dirty="0" smtClean="0">
                <a:latin typeface="Adobe Caslon Pro"/>
                <a:cs typeface="Adobe Caslon Pro"/>
              </a:rPr>
              <a:t>, have been covered in early web-based works such as </a:t>
            </a:r>
            <a:r>
              <a:rPr lang="en-US" sz="1100" dirty="0" err="1" smtClean="0">
                <a:latin typeface="Adobe Caslon Pro"/>
                <a:cs typeface="Adobe Caslon Pro"/>
              </a:rPr>
              <a:t>TechnoSphere</a:t>
            </a:r>
            <a:r>
              <a:rPr lang="en-US" sz="1100" dirty="0" smtClean="0">
                <a:latin typeface="Adobe Caslon Pro"/>
                <a:cs typeface="Adobe Caslon Pro"/>
              </a:rPr>
              <a:t> (Prophet and </a:t>
            </a:r>
            <a:r>
              <a:rPr lang="en-US" sz="1100" dirty="0" err="1" smtClean="0">
                <a:latin typeface="Adobe Caslon Pro"/>
                <a:cs typeface="Adobe Caslon Pro"/>
              </a:rPr>
              <a:t>Selley</a:t>
            </a:r>
            <a:r>
              <a:rPr lang="en-US" sz="1100" dirty="0" smtClean="0">
                <a:latin typeface="Adobe Caslon Pro"/>
                <a:cs typeface="Adobe Caslon Pro"/>
              </a:rPr>
              <a:t>, 1995), and the exploration of </a:t>
            </a:r>
            <a:r>
              <a:rPr lang="en-US" sz="1100" i="1" dirty="0" err="1" smtClean="0">
                <a:latin typeface="Adobe Caslon Pro"/>
                <a:cs typeface="Adobe Caslon Pro"/>
              </a:rPr>
              <a:t>Hertzian</a:t>
            </a:r>
            <a:r>
              <a:rPr lang="en-US" sz="1100" dirty="0" smtClean="0">
                <a:latin typeface="Adobe Caslon Pro"/>
                <a:cs typeface="Adobe Caslon Pro"/>
              </a:rPr>
              <a:t> space is well documented </a:t>
            </a:r>
            <a:r>
              <a:rPr lang="en-US" sz="1100" dirty="0" err="1" smtClean="0">
                <a:latin typeface="Adobe Caslon Pro"/>
                <a:cs typeface="Adobe Caslon Pro"/>
              </a:rPr>
              <a:t>eg</a:t>
            </a:r>
            <a:r>
              <a:rPr lang="en-US" sz="1100" dirty="0" smtClean="0">
                <a:latin typeface="Adobe Caslon Pro"/>
                <a:cs typeface="Adobe Caslon Pro"/>
              </a:rPr>
              <a:t> in Placebo Project, GPS Table (Dunne and </a:t>
            </a:r>
            <a:r>
              <a:rPr lang="en-US" sz="1100" dirty="0" err="1" smtClean="0">
                <a:latin typeface="Adobe Caslon Pro"/>
                <a:cs typeface="Adobe Caslon Pro"/>
              </a:rPr>
              <a:t>Raby</a:t>
            </a:r>
            <a:r>
              <a:rPr lang="en-US" sz="1100" dirty="0" smtClean="0">
                <a:latin typeface="Adobe Caslon Pro"/>
                <a:cs typeface="Adobe Caslon Pro"/>
              </a:rPr>
              <a:t>, 2001). </a:t>
            </a:r>
            <a:r>
              <a:rPr lang="en-US" sz="1100" dirty="0" err="1" smtClean="0">
                <a:latin typeface="Adobe Caslon Pro"/>
                <a:cs typeface="Adobe Caslon Pro"/>
              </a:rPr>
              <a:t>Treegrids</a:t>
            </a:r>
            <a:r>
              <a:rPr lang="en-US" sz="1100" dirty="0" smtClean="0">
                <a:latin typeface="Adobe Caslon Pro"/>
                <a:cs typeface="Adobe Caslon Pro"/>
              </a:rPr>
              <a:t>’ attempts to blend and blur the web based and real-time site specific occur within an emerging field. A recent example of which might include the collaboration between Google Creative Lab and the RSC on Midsummer Night’s Dreaming (2013).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Installation shots from CCA showing user interface and projected environment photo © Alan </a:t>
            </a:r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Dimmick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www.treegrid.co.uk installation shot pre-planting at CCA, Glasgow, April 2010 planted (Photo © Alan Dimmick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09" y="1773132"/>
            <a:ext cx="2647689" cy="1708349"/>
          </a:xfrm>
          <a:prstGeom prst="rect">
            <a:avLst/>
          </a:prstGeom>
        </p:spPr>
      </p:pic>
      <p:pic>
        <p:nvPicPr>
          <p:cNvPr id="10" name="Picture 9" descr="www.treegrid.co.uk installation shot at CCA, Glasgow, April 2010 planted (Photo © Alan Dimmick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308" y="3448050"/>
            <a:ext cx="2647691" cy="16982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6515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6186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</a:rPr>
              <a:t>Users </a:t>
            </a:r>
            <a:r>
              <a:rPr lang="en-US" sz="1100" dirty="0" smtClean="0">
                <a:latin typeface="Adobe Caslon Pro"/>
              </a:rPr>
              <a:t>select a single ‘plot’ from a grid of the 100 FTSE companies which is planted with a tree. Information relating to the ‘plot’/FTSE company is harvested from the London Stock Exchange and this information is used feed the tree – the better the host company performs, the more and greener</a:t>
            </a:r>
            <a:r>
              <a:rPr lang="en-US" sz="1100" dirty="0" smtClean="0">
                <a:latin typeface="Adobe Caslon Pro"/>
              </a:rPr>
              <a:t> each </a:t>
            </a:r>
            <a:r>
              <a:rPr lang="en-US" sz="1100" dirty="0" smtClean="0">
                <a:latin typeface="Adobe Caslon Pro"/>
              </a:rPr>
              <a:t>tree grows. As sites are taken up the overall density of the grid increases, until a virtual space in the form of a </a:t>
            </a:r>
            <a:r>
              <a:rPr lang="en-US" sz="1100" dirty="0" smtClean="0">
                <a:latin typeface="Adobe Caslon Pro"/>
              </a:rPr>
              <a:t>forest</a:t>
            </a:r>
            <a:r>
              <a:rPr lang="en-US" sz="1100" dirty="0" smtClean="0">
                <a:latin typeface="Adobe Caslon Pro"/>
              </a:rPr>
              <a:t> emerges.</a:t>
            </a:r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</a:endParaRPr>
          </a:p>
          <a:p>
            <a:r>
              <a:rPr lang="en-US" sz="1100" dirty="0" smtClean="0">
                <a:latin typeface="Adobe Caslon Pro"/>
              </a:rPr>
              <a:t>This environment is projected or screen based onsite, in a single location, the website is open online, and gives feedback to users via daily-screen </a:t>
            </a:r>
            <a:r>
              <a:rPr lang="en-US" sz="1100" dirty="0" smtClean="0">
                <a:latin typeface="Adobe Caslon Pro"/>
              </a:rPr>
              <a:t>grabs.</a:t>
            </a:r>
            <a:r>
              <a:rPr lang="en-US" sz="1100" dirty="0" smtClean="0">
                <a:latin typeface="Adobe Caslon Pro"/>
              </a:rPr>
              <a:t> </a:t>
            </a:r>
            <a:r>
              <a:rPr lang="en-US" sz="1100" dirty="0" err="1" smtClean="0">
                <a:latin typeface="Adobe Caslon Pro"/>
                <a:cs typeface="Adobe Caslon Pro"/>
              </a:rPr>
              <a:t>Treegrid</a:t>
            </a:r>
            <a:r>
              <a:rPr lang="en-US" sz="1100" dirty="0" smtClean="0">
                <a:latin typeface="Adobe Caslon Pro"/>
                <a:cs typeface="Adobe Caslon Pro"/>
              </a:rPr>
              <a:t> uses </a:t>
            </a:r>
            <a:r>
              <a:rPr lang="en-US" sz="1100" dirty="0" smtClean="0">
                <a:latin typeface="Adobe Caslon Pro"/>
                <a:cs typeface="Adobe Caslon Pro"/>
              </a:rPr>
              <a:t>the venue and animation as a backdrop or set for a simultaneous web-based </a:t>
            </a:r>
            <a:r>
              <a:rPr lang="en-US" sz="1100" dirty="0" err="1" smtClean="0">
                <a:latin typeface="Adobe Caslon Pro"/>
                <a:cs typeface="Adobe Caslon Pro"/>
              </a:rPr>
              <a:t>artefact</a:t>
            </a:r>
            <a:r>
              <a:rPr lang="en-US" sz="1100" dirty="0" smtClean="0">
                <a:latin typeface="Adobe Caslon Pro"/>
                <a:cs typeface="Adobe Caslon Pro"/>
              </a:rPr>
              <a:t>.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</a:rPr>
              <a:t>Data </a:t>
            </a:r>
            <a:r>
              <a:rPr lang="en-US" sz="1100" dirty="0" smtClean="0">
                <a:latin typeface="Adobe Caslon Pro"/>
              </a:rPr>
              <a:t>i</a:t>
            </a:r>
            <a:r>
              <a:rPr lang="en-US" sz="1100" dirty="0" smtClean="0">
                <a:latin typeface="Adobe Caslon Pro"/>
              </a:rPr>
              <a:t>s captured at </a:t>
            </a:r>
            <a:r>
              <a:rPr lang="en-US" sz="1100" dirty="0" smtClean="0">
                <a:latin typeface="Adobe Caslon Pro"/>
              </a:rPr>
              <a:t>hourly intervals and fed into a specially created piece of software designed to both illustrate performance and control the panning of views around the </a:t>
            </a:r>
            <a:r>
              <a:rPr lang="en-US" sz="1100" dirty="0" smtClean="0">
                <a:latin typeface="Adobe Caslon Pro"/>
              </a:rPr>
              <a:t>grid, and to ensure </a:t>
            </a:r>
            <a:r>
              <a:rPr lang="en-US" sz="1100" dirty="0" smtClean="0">
                <a:latin typeface="Adobe Caslon Pro"/>
              </a:rPr>
              <a:t>that each plot</a:t>
            </a:r>
            <a:r>
              <a:rPr lang="en-US" sz="1100" dirty="0" smtClean="0">
                <a:latin typeface="Adobe Caslon Pro"/>
              </a:rPr>
              <a:t> </a:t>
            </a:r>
            <a:r>
              <a:rPr lang="en-US" sz="1100" dirty="0" smtClean="0">
                <a:latin typeface="Adobe Caslon Pro"/>
              </a:rPr>
              <a:t>i</a:t>
            </a:r>
            <a:r>
              <a:rPr lang="en-US" sz="1100" dirty="0" smtClean="0">
                <a:latin typeface="Adobe Caslon Pro"/>
              </a:rPr>
              <a:t>s </a:t>
            </a:r>
            <a:r>
              <a:rPr lang="en-US" sz="1100" dirty="0" smtClean="0">
                <a:latin typeface="Adobe Caslon Pro"/>
              </a:rPr>
              <a:t>visited once a day</a:t>
            </a:r>
            <a:r>
              <a:rPr lang="en-US" sz="1100" dirty="0" smtClean="0">
                <a:latin typeface="Adobe Caslon Pro"/>
              </a:rPr>
              <a:t>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900" dirty="0" smtClean="0">
                <a:latin typeface="Adobe Caslon Pro"/>
                <a:cs typeface="Adobe Caslon Pro"/>
              </a:rPr>
              <a:t>(Screen </a:t>
            </a:r>
            <a:r>
              <a:rPr lang="en-US" sz="900" dirty="0" smtClean="0">
                <a:latin typeface="Adobe Caslon Pro"/>
                <a:cs typeface="Adobe Caslon Pro"/>
              </a:rPr>
              <a:t>grabs of both the website and the activities in the CCA itself – via chip camera - were distributed to </a:t>
            </a:r>
            <a:r>
              <a:rPr lang="en-US" sz="900" dirty="0" smtClean="0">
                <a:latin typeface="Adobe Caslon Pro"/>
                <a:cs typeface="Adobe Caslon Pro"/>
              </a:rPr>
              <a:t>participants).</a:t>
            </a:r>
            <a:endParaRPr lang="en-US" sz="9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874732"/>
            <a:ext cx="28923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</a:rPr>
              <a:t>As the piece is time based and live, each appearance delivers fresh market trends. During the CCA run the</a:t>
            </a:r>
            <a:r>
              <a:rPr lang="en-US" sz="1100" dirty="0" smtClean="0">
                <a:latin typeface="Adobe Caslon Pro"/>
              </a:rPr>
              <a:t> 2009 H1N1 </a:t>
            </a:r>
            <a:r>
              <a:rPr lang="en-US" sz="1100" dirty="0" smtClean="0">
                <a:latin typeface="Adobe Caslon Pro"/>
              </a:rPr>
              <a:t>swine-flu epidemic began, with observable impact on the </a:t>
            </a:r>
            <a:r>
              <a:rPr lang="en-US" sz="1100" dirty="0" err="1" smtClean="0">
                <a:latin typeface="Adobe Caslon Pro"/>
              </a:rPr>
              <a:t>behaviour</a:t>
            </a:r>
            <a:r>
              <a:rPr lang="en-US" sz="1100" dirty="0" smtClean="0">
                <a:latin typeface="Adobe Caslon Pro"/>
              </a:rPr>
              <a:t> of the GlaxoSmithKline and </a:t>
            </a:r>
            <a:r>
              <a:rPr lang="en-US" sz="1100" dirty="0" err="1" smtClean="0">
                <a:latin typeface="Adobe Caslon Pro"/>
              </a:rPr>
              <a:t>AstraZenica</a:t>
            </a:r>
            <a:r>
              <a:rPr lang="en-US" sz="1100" dirty="0" smtClean="0">
                <a:latin typeface="Adobe Caslon Pro"/>
              </a:rPr>
              <a:t> plots on the grid.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017009" y="518376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Treegrid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 web interface showing scrollable </a:t>
            </a:r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screengrab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 library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Screen Shot 2013-07-24 at 12.59.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572" y="2141432"/>
            <a:ext cx="2639106" cy="27036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Adobe Caslon Pro"/>
              </a:rPr>
              <a:t>Treegrid</a:t>
            </a:r>
            <a:r>
              <a:rPr lang="en-US" sz="1100" dirty="0" smtClean="0">
                <a:latin typeface="Adobe Caslon Pro"/>
              </a:rPr>
              <a:t> was first shown in 2009 at Centre for Contemporary Arts in Glasgow (CCA) as </a:t>
            </a:r>
            <a:r>
              <a:rPr lang="en-US" sz="1100" dirty="0" smtClean="0">
                <a:latin typeface="Adobe Caslon Pro"/>
              </a:rPr>
              <a:t>part of Suspect </a:t>
            </a:r>
            <a:r>
              <a:rPr lang="en-US" sz="1100" dirty="0" smtClean="0">
                <a:latin typeface="Adobe Caslon Pro"/>
              </a:rPr>
              <a:t>Cultures’ </a:t>
            </a:r>
            <a:r>
              <a:rPr lang="en-US" sz="1100" i="1" dirty="0" smtClean="0">
                <a:latin typeface="Adobe Caslon Pro"/>
              </a:rPr>
              <a:t>Stage Fright</a:t>
            </a:r>
            <a:r>
              <a:rPr lang="en-US" sz="1100" dirty="0" smtClean="0">
                <a:latin typeface="Adobe Caslon Pro"/>
              </a:rPr>
              <a:t>.</a:t>
            </a:r>
            <a:r>
              <a:rPr lang="en-US" sz="1100" dirty="0" smtClean="0">
                <a:latin typeface="Adobe Caslon Pro"/>
              </a:rPr>
              <a:t> It was subsequently selected </a:t>
            </a:r>
            <a:r>
              <a:rPr lang="en-US" sz="1100" dirty="0" smtClean="0">
                <a:latin typeface="Adobe Caslon Pro"/>
              </a:rPr>
              <a:t>via panel </a:t>
            </a:r>
            <a:r>
              <a:rPr lang="en-US" sz="1100" dirty="0" smtClean="0">
                <a:latin typeface="Adobe Caslon Pro"/>
              </a:rPr>
              <a:t>submission, as a Poster contribution to the Digital </a:t>
            </a:r>
            <a:r>
              <a:rPr lang="en-US" sz="1100" dirty="0" smtClean="0">
                <a:latin typeface="Adobe Caslon Pro"/>
              </a:rPr>
              <a:t>Resources for the Humanities and </a:t>
            </a:r>
            <a:r>
              <a:rPr lang="en-US" sz="1100" dirty="0" smtClean="0">
                <a:latin typeface="Adobe Caslon Pro"/>
              </a:rPr>
              <a:t>Arts (DRHA) 2009 conference at Queens </a:t>
            </a:r>
            <a:r>
              <a:rPr lang="en-US" sz="1100" dirty="0" smtClean="0">
                <a:latin typeface="Adobe Caslon Pro"/>
              </a:rPr>
              <a:t>University, </a:t>
            </a:r>
            <a:r>
              <a:rPr lang="en-US" sz="1100" dirty="0" smtClean="0">
                <a:latin typeface="Adobe Caslon Pro"/>
              </a:rPr>
              <a:t>Belfast, and later selected </a:t>
            </a:r>
            <a:r>
              <a:rPr lang="en-US" sz="1100" dirty="0" smtClean="0">
                <a:latin typeface="Adobe Caslon Pro"/>
              </a:rPr>
              <a:t>from open submission by design curator Benjamin </a:t>
            </a:r>
            <a:r>
              <a:rPr lang="en-US" sz="1100" dirty="0" err="1" smtClean="0">
                <a:latin typeface="Adobe Caslon Pro"/>
              </a:rPr>
              <a:t>Loyauté</a:t>
            </a:r>
            <a:r>
              <a:rPr lang="en-US" sz="1100" dirty="0" smtClean="0">
                <a:latin typeface="Adobe Caslon Pro"/>
              </a:rPr>
              <a:t> for</a:t>
            </a:r>
            <a:r>
              <a:rPr lang="en-US" sz="1100" dirty="0" smtClean="0">
                <a:latin typeface="Adobe Caslon Pro"/>
              </a:rPr>
              <a:t> the </a:t>
            </a:r>
            <a:r>
              <a:rPr lang="en-US" sz="1100" i="1" dirty="0" smtClean="0">
                <a:latin typeface="Adobe Caslon Pro"/>
              </a:rPr>
              <a:t>Prediction</a:t>
            </a:r>
            <a:r>
              <a:rPr lang="en-US" sz="1100" dirty="0" smtClean="0">
                <a:latin typeface="Adobe Caslon Pro"/>
              </a:rPr>
              <a:t> section of St </a:t>
            </a:r>
            <a:r>
              <a:rPr lang="en-US" sz="1100" dirty="0" err="1" smtClean="0">
                <a:latin typeface="Adobe Caslon Pro"/>
              </a:rPr>
              <a:t>Étienne</a:t>
            </a:r>
            <a:r>
              <a:rPr lang="en-US" sz="1100" dirty="0" smtClean="0">
                <a:latin typeface="Adobe Caslon Pro"/>
              </a:rPr>
              <a:t> International Design </a:t>
            </a:r>
            <a:r>
              <a:rPr lang="en-US" sz="1100" dirty="0" smtClean="0">
                <a:latin typeface="Adobe Caslon Pro"/>
              </a:rPr>
              <a:t>Biennial 2010.</a:t>
            </a:r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3596924" y="5197417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Prédiction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 micro-site from St </a:t>
            </a:r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Étienne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 International Design Biennial website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Screen Shot 2013-07-26 at 17.09.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401" y="1855682"/>
            <a:ext cx="3464276" cy="3329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Suspect Culture’s Stage Fright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CCA Glasgow, </a:t>
            </a:r>
            <a:r>
              <a:rPr lang="en-US" sz="1100" dirty="0" smtClean="0">
                <a:latin typeface="Adobe Caslon Pro"/>
                <a:cs typeface="Adobe Caslon Pro"/>
              </a:rPr>
              <a:t>2009</a:t>
            </a:r>
            <a:r>
              <a:rPr lang="en-US" sz="1100" dirty="0" smtClean="0">
                <a:latin typeface="Adobe Caslon Pro"/>
                <a:cs typeface="Adobe Caslon Pro"/>
              </a:rPr>
              <a:t>, </a:t>
            </a:r>
            <a:r>
              <a:rPr lang="en-US" sz="1100" dirty="0" smtClean="0">
                <a:latin typeface="Adobe Caslon Pro"/>
                <a:cs typeface="Adobe Caslon Pro"/>
              </a:rPr>
              <a:t>Reviews </a:t>
            </a:r>
            <a:r>
              <a:rPr lang="en-US" sz="1100" dirty="0" smtClean="0">
                <a:latin typeface="Adobe Caslon Pro"/>
                <a:cs typeface="Adobe Caslon Pro"/>
              </a:rPr>
              <a:t>and Archive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000" b="1" dirty="0" smtClean="0">
                <a:latin typeface="Adobe Caslon Pro"/>
                <a:cs typeface="Adobe Caslon Pro"/>
              </a:rPr>
              <a:t>The Guardian</a:t>
            </a:r>
          </a:p>
          <a:p>
            <a:r>
              <a:rPr lang="en-US" sz="1000" dirty="0" smtClean="0">
                <a:latin typeface="Adobe Caslon Pro"/>
                <a:cs typeface="Adobe Caslon Pro"/>
                <a:hlinkClick r:id="rId3"/>
              </a:rPr>
              <a:t>http://www.guardian.co.uk/artanddesign/2009/apr/18/review-stage-fright-cca-glasgow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b="1" dirty="0" smtClean="0">
                <a:latin typeface="Adobe Caslon Pro"/>
                <a:cs typeface="Adobe Caslon Pro"/>
              </a:rPr>
              <a:t>The Herald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http://coffeetablenotes.blogspot.co.uk/2011/04/suspect-culture-make-exhibition-of.html</a:t>
            </a: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b="1" dirty="0" smtClean="0">
                <a:latin typeface="Adobe Caslon Pro"/>
                <a:cs typeface="Adobe Caslon Pro"/>
              </a:rPr>
              <a:t>The Scotsman</a:t>
            </a:r>
          </a:p>
          <a:p>
            <a:r>
              <a:rPr lang="en-US" sz="1000" dirty="0" smtClean="0">
                <a:latin typeface="Adobe Caslon Pro"/>
                <a:cs typeface="Adobe Caslon Pro"/>
                <a:hlinkClick r:id="rId4"/>
              </a:rPr>
              <a:t>http://www.scotsman.com/what-s-on/theatre-reviews-interiors-stage-fright-the-little-mermaid-1-1033431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b="1" dirty="0" smtClean="0">
                <a:latin typeface="Adobe Caslon Pro"/>
                <a:cs typeface="Adobe Caslon Pro"/>
              </a:rPr>
              <a:t>The List</a:t>
            </a:r>
          </a:p>
          <a:p>
            <a:r>
              <a:rPr lang="en-US" sz="1000" dirty="0" smtClean="0">
                <a:latin typeface="Adobe Caslon Pro"/>
                <a:cs typeface="Adobe Caslon Pro"/>
                <a:hlinkClick r:id="rId5"/>
              </a:rPr>
              <a:t>http://www.list.co.uk/article/17095-stage-fright/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b="1" dirty="0" smtClean="0">
                <a:latin typeface="Adobe Caslon Pro"/>
                <a:cs typeface="Adobe Caslon Pro"/>
              </a:rPr>
              <a:t>CCA </a:t>
            </a:r>
            <a:r>
              <a:rPr lang="en-US" sz="1000" b="1" dirty="0" smtClean="0">
                <a:latin typeface="Adobe Caslon Pro"/>
                <a:cs typeface="Adobe Caslon Pro"/>
              </a:rPr>
              <a:t>Archive </a:t>
            </a:r>
            <a:r>
              <a:rPr lang="en-US" sz="1000" dirty="0" smtClean="0">
                <a:hlinkClick r:id="rId6"/>
              </a:rPr>
              <a:t>http</a:t>
            </a:r>
            <a:r>
              <a:rPr lang="en-US" sz="1000" dirty="0" smtClean="0">
                <a:hlinkClick r:id="rId6"/>
              </a:rPr>
              <a:t>://www.cca-glasgow.com/</a:t>
            </a:r>
            <a:r>
              <a:rPr lang="en-US" sz="1000" dirty="0" smtClean="0">
                <a:hlinkClick r:id="rId6"/>
              </a:rPr>
              <a:t>archive</a:t>
            </a:r>
            <a:endParaRPr lang="en-US" sz="1000" dirty="0" smtClean="0"/>
          </a:p>
          <a:p>
            <a:endParaRPr lang="en-US" sz="1000" dirty="0" smtClean="0"/>
          </a:p>
          <a:p>
            <a:r>
              <a:rPr lang="en-US" sz="1000" b="1" dirty="0" smtClean="0">
                <a:latin typeface="Adobe Caslon Pro"/>
              </a:rPr>
              <a:t>Publication</a:t>
            </a:r>
            <a:endParaRPr lang="en-US" sz="1000" dirty="0" smtClean="0">
              <a:latin typeface="Adobe Caslon Pro"/>
            </a:endParaRPr>
          </a:p>
          <a:p>
            <a:r>
              <a:rPr lang="en-US" sz="1000" dirty="0" err="1" smtClean="0">
                <a:latin typeface="Adobe Caslon Pro"/>
              </a:rPr>
              <a:t>Eatough</a:t>
            </a:r>
            <a:r>
              <a:rPr lang="en-US" sz="1000" dirty="0" smtClean="0">
                <a:latin typeface="Adobe Caslon Pro"/>
              </a:rPr>
              <a:t>, </a:t>
            </a:r>
            <a:r>
              <a:rPr lang="en-US" sz="1000" dirty="0" err="1" smtClean="0">
                <a:latin typeface="Adobe Caslon Pro"/>
              </a:rPr>
              <a:t>Rebellato</a:t>
            </a:r>
            <a:r>
              <a:rPr lang="en-US" sz="1000" dirty="0" smtClean="0">
                <a:latin typeface="Adobe Caslon Pro"/>
              </a:rPr>
              <a:t> </a:t>
            </a:r>
            <a:r>
              <a:rPr lang="en-US" sz="1000" i="1" dirty="0" smtClean="0">
                <a:latin typeface="Adobe Caslon Pro"/>
              </a:rPr>
              <a:t>The Suspect Culture Book</a:t>
            </a:r>
            <a:r>
              <a:rPr lang="en-US" sz="1000" dirty="0" smtClean="0">
                <a:latin typeface="Adobe Caslon Pro"/>
              </a:rPr>
              <a:t>: Oberon, London, 2013. </a:t>
            </a:r>
            <a:r>
              <a:rPr lang="en-US" sz="1000" dirty="0" smtClean="0">
                <a:latin typeface="Adobe Caslon Pro"/>
              </a:rPr>
              <a:t>ISBN-13</a:t>
            </a:r>
            <a:r>
              <a:rPr lang="en-US" sz="1000" dirty="0" smtClean="0">
                <a:latin typeface="Adobe Caslon Pro"/>
              </a:rPr>
              <a:t>: 978-1-84943-939-8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874732"/>
            <a:ext cx="2892386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Digital Resources in the Humanities and Arts (DRHA) Conference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Queens University, Belfast, 2009</a:t>
            </a: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b="1" dirty="0" smtClean="0">
                <a:latin typeface="Adobe Caslon Pro"/>
                <a:cs typeface="Adobe Caslon Pro"/>
              </a:rPr>
              <a:t>DRHA Website</a:t>
            </a:r>
            <a:endParaRPr lang="en-US" sz="1000" b="1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hlinkClick r:id="rId7"/>
              </a:rPr>
              <a:t>http://www.dho.ie/drha2009/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St </a:t>
            </a:r>
            <a:r>
              <a:rPr lang="en-US" sz="1100" b="1" dirty="0" err="1" smtClean="0">
                <a:latin typeface="Adobe Caslon Pro"/>
                <a:cs typeface="Adobe Caslon Pro"/>
              </a:rPr>
              <a:t>Étienne</a:t>
            </a:r>
            <a:r>
              <a:rPr lang="en-US" sz="1100" b="1" dirty="0" smtClean="0">
                <a:latin typeface="Adobe Caslon Pro"/>
                <a:cs typeface="Adobe Caslon Pro"/>
              </a:rPr>
              <a:t> International Design Biennial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St </a:t>
            </a:r>
            <a:r>
              <a:rPr lang="en-US" sz="1100" dirty="0" err="1" smtClean="0">
                <a:latin typeface="Adobe Caslon Pro"/>
                <a:cs typeface="Adobe Caslon Pro"/>
              </a:rPr>
              <a:t>Étienne</a:t>
            </a:r>
            <a:r>
              <a:rPr lang="en-US" sz="1100" dirty="0" smtClean="0">
                <a:latin typeface="Adobe Caslon Pro"/>
                <a:cs typeface="Adobe Caslon Pro"/>
              </a:rPr>
              <a:t>, 2010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Website</a:t>
            </a:r>
          </a:p>
          <a:p>
            <a:r>
              <a:rPr lang="en-US" sz="1000" dirty="0" smtClean="0">
                <a:hlinkClick r:id="rId8"/>
              </a:rPr>
              <a:t>http://www.biennale2010.citedudesign.com/</a:t>
            </a:r>
            <a:endParaRPr lang="en-US" sz="1000" dirty="0" smtClean="0"/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Catalogue</a:t>
            </a:r>
          </a:p>
          <a:p>
            <a:r>
              <a:rPr lang="en-US" sz="1000" dirty="0" err="1" smtClean="0">
                <a:latin typeface="Adobe Caslon Pro"/>
              </a:rPr>
              <a:t>Cité</a:t>
            </a:r>
            <a:r>
              <a:rPr lang="en-US" sz="1000" dirty="0" smtClean="0">
                <a:latin typeface="Adobe Caslon Pro"/>
              </a:rPr>
              <a:t> du design </a:t>
            </a:r>
            <a:r>
              <a:rPr lang="en-US" sz="1000" i="1" dirty="0" smtClean="0">
                <a:latin typeface="Adobe Caslon Pro"/>
              </a:rPr>
              <a:t>Biennale </a:t>
            </a:r>
            <a:r>
              <a:rPr lang="en-US" sz="1000" i="1" dirty="0" err="1" smtClean="0">
                <a:latin typeface="Adobe Caslon Pro"/>
              </a:rPr>
              <a:t>Internationale</a:t>
            </a:r>
            <a:r>
              <a:rPr lang="en-US" sz="1000" i="1" dirty="0" smtClean="0">
                <a:latin typeface="Adobe Caslon Pro"/>
              </a:rPr>
              <a:t> du Design de Saint Etienne 2010</a:t>
            </a:r>
            <a:r>
              <a:rPr lang="en-US" sz="1000" dirty="0" smtClean="0">
                <a:latin typeface="Adobe Caslon Pro"/>
              </a:rPr>
              <a:t>: </a:t>
            </a:r>
            <a:r>
              <a:rPr lang="en-US" sz="1000" dirty="0" err="1" smtClean="0">
                <a:latin typeface="Adobe Caslon Pro"/>
              </a:rPr>
              <a:t>Cité</a:t>
            </a:r>
            <a:r>
              <a:rPr lang="en-US" sz="1000" dirty="0" smtClean="0">
                <a:latin typeface="Adobe Caslon Pro"/>
              </a:rPr>
              <a:t> du design IRDD, France, 2010. ISBN-13: 978-2912808400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Stage Fright from Suspect Culture website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10" name="Picture 9" descr="Screen Shot 2013-07-26 at 17.11.3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3386" y="2330450"/>
            <a:ext cx="2549814" cy="2319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9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683562"/>
            <a:ext cx="2892386" cy="3139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</a:rPr>
              <a:t>CCA Glasgow</a:t>
            </a:r>
          </a:p>
          <a:p>
            <a:r>
              <a:rPr lang="en-US" sz="1100" dirty="0" smtClean="0">
                <a:latin typeface="Adobe Caslon Pro"/>
              </a:rPr>
              <a:t>CCA</a:t>
            </a:r>
            <a:r>
              <a:rPr lang="en-US" sz="1100" dirty="0" smtClean="0">
                <a:latin typeface="Adobe Caslon Pro"/>
              </a:rPr>
              <a:t>, Scottish Arts Council (SAC), SAC Lottery, Glasgow City Council, Suspect </a:t>
            </a:r>
            <a:r>
              <a:rPr lang="en-US" sz="1100" dirty="0" smtClean="0">
                <a:latin typeface="Adobe Caslon Pro"/>
              </a:rPr>
              <a:t>Culture</a:t>
            </a:r>
          </a:p>
          <a:p>
            <a:endParaRPr lang="en-US" sz="1100" b="1" dirty="0" smtClean="0">
              <a:latin typeface="Adobe Caslon Pro"/>
            </a:endParaRPr>
          </a:p>
          <a:p>
            <a:r>
              <a:rPr lang="en-US" sz="1100" b="1" dirty="0" smtClean="0">
                <a:latin typeface="Adobe Caslon Pro"/>
              </a:rPr>
              <a:t>DRHA Queens University Belfast</a:t>
            </a:r>
          </a:p>
          <a:p>
            <a:r>
              <a:rPr lang="en-US" sz="1100" dirty="0" smtClean="0">
                <a:latin typeface="Adobe Caslon Pro"/>
              </a:rPr>
              <a:t>Queens </a:t>
            </a:r>
            <a:r>
              <a:rPr lang="en-US" sz="1100" dirty="0" smtClean="0">
                <a:latin typeface="Adobe Caslon Pro"/>
              </a:rPr>
              <a:t>University Belfast, Swansea University, National Library of Wales, Royal Irish </a:t>
            </a:r>
            <a:r>
              <a:rPr lang="en-US" sz="1100" dirty="0" smtClean="0">
                <a:latin typeface="Adobe Caslon Pro"/>
              </a:rPr>
              <a:t>Academy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</a:rPr>
              <a:t>St </a:t>
            </a:r>
            <a:r>
              <a:rPr lang="en-US" sz="1100" b="1" dirty="0" err="1" smtClean="0">
                <a:latin typeface="Adobe Caslon Pro"/>
              </a:rPr>
              <a:t>Étienne</a:t>
            </a:r>
            <a:r>
              <a:rPr lang="en-US" sz="1100" b="1" dirty="0" smtClean="0">
                <a:latin typeface="Adobe Caslon Pro"/>
              </a:rPr>
              <a:t> International Design Biennial</a:t>
            </a:r>
            <a:endParaRPr lang="en-US" sz="1100" b="1" dirty="0" smtClean="0">
              <a:latin typeface="Adobe Caslon Pro"/>
            </a:endParaRPr>
          </a:p>
          <a:p>
            <a:r>
              <a:rPr lang="en-US" sz="1100" dirty="0" smtClean="0">
                <a:latin typeface="Adobe Caslon Pro"/>
              </a:rPr>
              <a:t>St </a:t>
            </a:r>
            <a:r>
              <a:rPr lang="en-US" sz="1100" dirty="0" err="1" smtClean="0">
                <a:latin typeface="Adobe Caslon Pro"/>
              </a:rPr>
              <a:t>Étienne</a:t>
            </a:r>
            <a:r>
              <a:rPr lang="en-US" sz="1100" dirty="0" smtClean="0">
                <a:latin typeface="Adobe Caslon Pro"/>
              </a:rPr>
              <a:t> </a:t>
            </a:r>
            <a:r>
              <a:rPr lang="en-US" sz="1100" dirty="0" err="1" smtClean="0">
                <a:latin typeface="Adobe Caslon Pro"/>
              </a:rPr>
              <a:t>Metropole</a:t>
            </a:r>
            <a:r>
              <a:rPr lang="en-US" sz="1100" dirty="0" smtClean="0">
                <a:latin typeface="Adobe Caslon Pro"/>
              </a:rPr>
              <a:t>, Ville de St </a:t>
            </a:r>
            <a:r>
              <a:rPr lang="en-US" sz="1100" dirty="0" err="1" smtClean="0">
                <a:latin typeface="Adobe Caslon Pro"/>
              </a:rPr>
              <a:t>Étienne</a:t>
            </a:r>
            <a:r>
              <a:rPr lang="en-US" sz="1100" dirty="0" smtClean="0">
                <a:latin typeface="Adobe Caslon Pro"/>
              </a:rPr>
              <a:t>, Rhone </a:t>
            </a:r>
            <a:r>
              <a:rPr lang="en-US" sz="1100" dirty="0" err="1" smtClean="0">
                <a:latin typeface="Adobe Caslon Pro"/>
              </a:rPr>
              <a:t>Alpes</a:t>
            </a:r>
            <a:r>
              <a:rPr lang="en-US" sz="1100" dirty="0" smtClean="0">
                <a:latin typeface="Adobe Caslon Pro"/>
              </a:rPr>
              <a:t> Region, French Ministry of Culture, </a:t>
            </a:r>
            <a:r>
              <a:rPr lang="en-US" sz="1100" dirty="0" err="1" smtClean="0">
                <a:latin typeface="Adobe Caslon Pro"/>
              </a:rPr>
              <a:t>Conseil</a:t>
            </a:r>
            <a:r>
              <a:rPr lang="en-US" sz="1100" dirty="0" smtClean="0">
                <a:latin typeface="Adobe Caslon Pro"/>
              </a:rPr>
              <a:t> General de la Loire, Grand Lyon, Cultures France, EPA St </a:t>
            </a:r>
            <a:r>
              <a:rPr lang="en-US" sz="1100" dirty="0" err="1" smtClean="0">
                <a:latin typeface="Adobe Caslon Pro"/>
              </a:rPr>
              <a:t>Étienne</a:t>
            </a:r>
            <a:r>
              <a:rPr lang="en-US" sz="1100" dirty="0" smtClean="0">
                <a:latin typeface="Adobe Caslon Pro"/>
              </a:rPr>
              <a:t>, St </a:t>
            </a:r>
            <a:r>
              <a:rPr lang="en-US" sz="1100" dirty="0" err="1" smtClean="0">
                <a:latin typeface="Adobe Caslon Pro"/>
              </a:rPr>
              <a:t>Étienne</a:t>
            </a:r>
            <a:r>
              <a:rPr lang="en-US" sz="1100" dirty="0" smtClean="0">
                <a:latin typeface="Adobe Caslon Pro"/>
              </a:rPr>
              <a:t> </a:t>
            </a:r>
            <a:r>
              <a:rPr lang="en-US" sz="1100" dirty="0" err="1" smtClean="0">
                <a:latin typeface="Adobe Caslon Pro"/>
              </a:rPr>
              <a:t>Tourisme</a:t>
            </a:r>
            <a:endParaRPr lang="en-US" sz="1100" dirty="0" smtClean="0">
              <a:latin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b="1" dirty="0" err="1" smtClean="0">
                <a:latin typeface="Adobe Caslon Pro"/>
                <a:cs typeface="Adobe Caslon Pro"/>
              </a:rPr>
              <a:t>Treegrid</a:t>
            </a:r>
            <a:r>
              <a:rPr lang="en-US" sz="1100" b="1" dirty="0" smtClean="0">
                <a:latin typeface="Adobe Caslon Pro"/>
                <a:cs typeface="Adobe Caslon Pro"/>
              </a:rPr>
              <a:t> programming</a:t>
            </a:r>
          </a:p>
          <a:p>
            <a:r>
              <a:rPr lang="en-US" sz="1100" dirty="0" err="1" smtClean="0">
                <a:latin typeface="Adobe Caslon Pro"/>
                <a:cs typeface="Adobe Caslon Pro"/>
              </a:rPr>
              <a:t>a</a:t>
            </a:r>
            <a:r>
              <a:rPr lang="en-US" sz="1100" dirty="0" err="1" smtClean="0">
                <a:latin typeface="Adobe Caslon Pro"/>
                <a:cs typeface="Adobe Caslon Pro"/>
              </a:rPr>
              <a:t>mulree.net</a:t>
            </a:r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683562"/>
            <a:ext cx="28923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 smtClean="0">
              <a:latin typeface="Adobe Caslon Pro"/>
              <a:cs typeface="Adobe Caslon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1047</Words>
  <Application>Microsoft Macintosh PowerPoint</Application>
  <PresentationFormat>On-screen Show (4:3)</PresentationFormat>
  <Paragraphs>87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GSA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Iain Reid</dc:creator>
  <cp:lastModifiedBy>Patrick</cp:lastModifiedBy>
  <cp:revision>34</cp:revision>
  <dcterms:created xsi:type="dcterms:W3CDTF">2013-07-26T10:25:11Z</dcterms:created>
  <dcterms:modified xsi:type="dcterms:W3CDTF">2013-07-26T16:38:23Z</dcterms:modified>
</cp:coreProperties>
</file>